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709" r:id="rId2"/>
  </p:sldMasterIdLst>
  <p:notesMasterIdLst>
    <p:notesMasterId r:id="rId23"/>
  </p:notesMasterIdLst>
  <p:sldIdLst>
    <p:sldId id="298" r:id="rId3"/>
    <p:sldId id="256" r:id="rId4"/>
    <p:sldId id="297" r:id="rId5"/>
    <p:sldId id="306" r:id="rId6"/>
    <p:sldId id="300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32" r:id="rId22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3416" autoAdjust="0"/>
  </p:normalViewPr>
  <p:slideViewPr>
    <p:cSldViewPr>
      <p:cViewPr>
        <p:scale>
          <a:sx n="100" d="100"/>
          <a:sy n="100" d="100"/>
        </p:scale>
        <p:origin x="-1860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2C9C6D-6A51-4247-87A4-1575277B074F}" type="doc">
      <dgm:prSet loTypeId="urn:microsoft.com/office/officeart/2005/8/layout/list1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627A623-F456-49E6-9CEE-DAA3672B5407}">
      <dgm:prSet phldrT="[Текст]" custT="1"/>
      <dgm:spPr/>
      <dgm:t>
        <a:bodyPr/>
        <a:lstStyle/>
        <a:p>
          <a:r>
            <a:rPr lang="ru-RU" sz="2000" b="0" dirty="0" smtClean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Составление проекта бюджета</a:t>
          </a:r>
          <a:endParaRPr lang="ru-RU" sz="2000" b="0" dirty="0">
            <a:solidFill>
              <a:schemeClr val="accent3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3C58825-5F4F-41D0-8178-5355F73EDE80}" type="parTrans" cxnId="{CD932D36-ABBF-4337-950C-C43E95D7B95B}">
      <dgm:prSet/>
      <dgm:spPr/>
      <dgm:t>
        <a:bodyPr/>
        <a:lstStyle/>
        <a:p>
          <a:endParaRPr lang="ru-RU"/>
        </a:p>
      </dgm:t>
    </dgm:pt>
    <dgm:pt modelId="{56A9D455-555B-45DB-96CC-EC3F93F05754}" type="sibTrans" cxnId="{CD932D36-ABBF-4337-950C-C43E95D7B95B}">
      <dgm:prSet/>
      <dgm:spPr/>
      <dgm:t>
        <a:bodyPr/>
        <a:lstStyle/>
        <a:p>
          <a:endParaRPr lang="ru-RU"/>
        </a:p>
      </dgm:t>
    </dgm:pt>
    <dgm:pt modelId="{218221A9-4C38-4F17-9344-04F7516440AE}">
      <dgm:prSet phldrT="[Текст]" custT="1"/>
      <dgm:spPr/>
      <dgm:t>
        <a:bodyPr/>
        <a:lstStyle/>
        <a:p>
          <a:r>
            <a:rPr lang="ru-RU" sz="2000" dirty="0" smtClean="0"/>
            <a:t>Рассмотрение проекта бюджета</a:t>
          </a:r>
          <a:endParaRPr lang="ru-RU" sz="2000" dirty="0"/>
        </a:p>
      </dgm:t>
    </dgm:pt>
    <dgm:pt modelId="{E5A5589F-096F-4E3E-A1BC-D49273B72AB3}" type="parTrans" cxnId="{7342DC98-6593-45FB-BEF6-36BB73B11D0F}">
      <dgm:prSet/>
      <dgm:spPr/>
      <dgm:t>
        <a:bodyPr/>
        <a:lstStyle/>
        <a:p>
          <a:endParaRPr lang="ru-RU"/>
        </a:p>
      </dgm:t>
    </dgm:pt>
    <dgm:pt modelId="{657C3D9B-04F0-4444-8786-4E19562DC442}" type="sibTrans" cxnId="{7342DC98-6593-45FB-BEF6-36BB73B11D0F}">
      <dgm:prSet/>
      <dgm:spPr/>
      <dgm:t>
        <a:bodyPr/>
        <a:lstStyle/>
        <a:p>
          <a:endParaRPr lang="ru-RU"/>
        </a:p>
      </dgm:t>
    </dgm:pt>
    <dgm:pt modelId="{47DE6AAF-E77F-41E5-887E-2B7590088927}">
      <dgm:prSet phldrT="[Текст]" custT="1"/>
      <dgm:spPr/>
      <dgm:t>
        <a:bodyPr/>
        <a:lstStyle/>
        <a:p>
          <a:r>
            <a:rPr lang="ru-RU" sz="2000" dirty="0" smtClean="0"/>
            <a:t>Утверждение проекта бюджета</a:t>
          </a:r>
          <a:endParaRPr lang="ru-RU" sz="2000" dirty="0"/>
        </a:p>
      </dgm:t>
    </dgm:pt>
    <dgm:pt modelId="{67AA7693-4FDD-4AA4-B51C-652E8B28A79E}" type="parTrans" cxnId="{0E446707-9453-4FD4-BC78-351F1BEE3AFF}">
      <dgm:prSet/>
      <dgm:spPr/>
      <dgm:t>
        <a:bodyPr/>
        <a:lstStyle/>
        <a:p>
          <a:endParaRPr lang="ru-RU"/>
        </a:p>
      </dgm:t>
    </dgm:pt>
    <dgm:pt modelId="{D78296D0-EE61-4F7A-BB83-B29F5D0FAF2E}" type="sibTrans" cxnId="{0E446707-9453-4FD4-BC78-351F1BEE3AFF}">
      <dgm:prSet/>
      <dgm:spPr/>
      <dgm:t>
        <a:bodyPr/>
        <a:lstStyle/>
        <a:p>
          <a:endParaRPr lang="ru-RU"/>
        </a:p>
      </dgm:t>
    </dgm:pt>
    <dgm:pt modelId="{D4C136E3-2B52-41D4-B355-0A631098C734}">
      <dgm:prSet custT="1"/>
      <dgm:spPr/>
      <dgm:t>
        <a:bodyPr/>
        <a:lstStyle/>
        <a:p>
          <a:endParaRPr lang="ru-RU" sz="1800" dirty="0"/>
        </a:p>
      </dgm:t>
    </dgm:pt>
    <dgm:pt modelId="{CAAEC522-1EE6-477C-9315-13D95161B2C6}" type="parTrans" cxnId="{DDA24827-781D-420A-805A-95362DA8B5C9}">
      <dgm:prSet/>
      <dgm:spPr/>
      <dgm:t>
        <a:bodyPr/>
        <a:lstStyle/>
        <a:p>
          <a:endParaRPr lang="ru-RU"/>
        </a:p>
      </dgm:t>
    </dgm:pt>
    <dgm:pt modelId="{542ED1C8-C58B-46C1-8B4B-217383B74ED8}" type="sibTrans" cxnId="{DDA24827-781D-420A-805A-95362DA8B5C9}">
      <dgm:prSet/>
      <dgm:spPr/>
      <dgm:t>
        <a:bodyPr/>
        <a:lstStyle/>
        <a:p>
          <a:endParaRPr lang="ru-RU"/>
        </a:p>
      </dgm:t>
    </dgm:pt>
    <dgm:pt modelId="{4EDB460E-EA2F-4B80-AEEC-65936D828CCA}" type="pres">
      <dgm:prSet presAssocID="{F72C9C6D-6A51-4247-87A4-1575277B074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3CDFDD-DB88-40D3-B31F-08B0A5D02257}" type="pres">
      <dgm:prSet presAssocID="{9627A623-F456-49E6-9CEE-DAA3672B5407}" presName="parentLin" presStyleCnt="0"/>
      <dgm:spPr/>
    </dgm:pt>
    <dgm:pt modelId="{E7FC8D2D-AAE0-49BA-AE07-D93E3B7B6599}" type="pres">
      <dgm:prSet presAssocID="{9627A623-F456-49E6-9CEE-DAA3672B540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8FFED77-E205-4786-9C92-75818F45B3C3}" type="pres">
      <dgm:prSet presAssocID="{9627A623-F456-49E6-9CEE-DAA3672B5407}" presName="parentText" presStyleLbl="node1" presStyleIdx="0" presStyleCnt="3" custScaleX="39494" custScaleY="98035" custLinFactX="-612" custLinFactNeighborX="-100000" custLinFactNeighborY="298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FCF280-A800-4A52-9348-48B5CE864AA0}" type="pres">
      <dgm:prSet presAssocID="{9627A623-F456-49E6-9CEE-DAA3672B5407}" presName="negativeSpace" presStyleCnt="0"/>
      <dgm:spPr/>
    </dgm:pt>
    <dgm:pt modelId="{3F006C1C-44CC-40A3-93A0-4C77B17DE774}" type="pres">
      <dgm:prSet presAssocID="{9627A623-F456-49E6-9CEE-DAA3672B5407}" presName="childText" presStyleLbl="conFgAcc1" presStyleIdx="0" presStyleCnt="3" custScaleY="98716" custLinFactNeighborX="21" custLinFactNeighborY="-149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434631-6144-4228-8D06-27AB84B1D686}" type="pres">
      <dgm:prSet presAssocID="{56A9D455-555B-45DB-96CC-EC3F93F05754}" presName="spaceBetweenRectangles" presStyleCnt="0"/>
      <dgm:spPr/>
    </dgm:pt>
    <dgm:pt modelId="{A0BDE4B3-C4CF-48C6-9A36-500B2C3489D7}" type="pres">
      <dgm:prSet presAssocID="{218221A9-4C38-4F17-9344-04F7516440AE}" presName="parentLin" presStyleCnt="0"/>
      <dgm:spPr/>
    </dgm:pt>
    <dgm:pt modelId="{A8C73946-C8F9-4786-96E6-D3060C361670}" type="pres">
      <dgm:prSet presAssocID="{218221A9-4C38-4F17-9344-04F7516440A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6F08A94-15C6-481E-9154-B20A5FEF7382}" type="pres">
      <dgm:prSet presAssocID="{218221A9-4C38-4F17-9344-04F7516440AE}" presName="parentText" presStyleLbl="node1" presStyleIdx="1" presStyleCnt="3" custScaleX="39494" custScaleY="98035" custLinFactX="-612" custLinFactNeighborX="-100000" custLinFactNeighborY="5532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F7E01B-2FE7-4714-993D-04B86A559172}" type="pres">
      <dgm:prSet presAssocID="{218221A9-4C38-4F17-9344-04F7516440AE}" presName="negativeSpace" presStyleCnt="0"/>
      <dgm:spPr/>
    </dgm:pt>
    <dgm:pt modelId="{82E27E00-3670-49D0-864C-CE6F328784BA}" type="pres">
      <dgm:prSet presAssocID="{218221A9-4C38-4F17-9344-04F7516440AE}" presName="childText" presStyleLbl="conFgAcc1" presStyleIdx="1" presStyleCnt="3" custScaleY="141027">
        <dgm:presLayoutVars>
          <dgm:bulletEnabled val="1"/>
        </dgm:presLayoutVars>
      </dgm:prSet>
      <dgm:spPr/>
    </dgm:pt>
    <dgm:pt modelId="{4FBEA8CE-36EC-4653-AD90-08F2B7C28F2F}" type="pres">
      <dgm:prSet presAssocID="{657C3D9B-04F0-4444-8786-4E19562DC442}" presName="spaceBetweenRectangles" presStyleCnt="0"/>
      <dgm:spPr/>
    </dgm:pt>
    <dgm:pt modelId="{AB243640-CBD1-43F3-9550-87CD853188CF}" type="pres">
      <dgm:prSet presAssocID="{47DE6AAF-E77F-41E5-887E-2B7590088927}" presName="parentLin" presStyleCnt="0"/>
      <dgm:spPr/>
    </dgm:pt>
    <dgm:pt modelId="{537D21AA-C489-45EE-A8B2-F1889B87C301}" type="pres">
      <dgm:prSet presAssocID="{47DE6AAF-E77F-41E5-887E-2B7590088927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6324098-4C94-444C-ACA4-D91C5374D090}" type="pres">
      <dgm:prSet presAssocID="{47DE6AAF-E77F-41E5-887E-2B7590088927}" presName="parentText" presStyleLbl="node1" presStyleIdx="2" presStyleCnt="3" custScaleX="39494" custScaleY="98035" custLinFactNeighborX="-91182" custLinFactNeighborY="574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859D56-97BB-4716-9C87-9D28D85A49EB}" type="pres">
      <dgm:prSet presAssocID="{47DE6AAF-E77F-41E5-887E-2B7590088927}" presName="negativeSpace" presStyleCnt="0"/>
      <dgm:spPr/>
    </dgm:pt>
    <dgm:pt modelId="{68FB6DFD-8703-4046-9703-C2FCDB4EF6BF}" type="pres">
      <dgm:prSet presAssocID="{47DE6AAF-E77F-41E5-887E-2B7590088927}" presName="childText" presStyleLbl="conFgAcc1" presStyleIdx="2" presStyleCnt="3" custScaleY="138963" custLinFactNeighborX="205" custLinFactNeighborY="38586">
        <dgm:presLayoutVars>
          <dgm:bulletEnabled val="1"/>
        </dgm:presLayoutVars>
      </dgm:prSet>
      <dgm:spPr/>
    </dgm:pt>
  </dgm:ptLst>
  <dgm:cxnLst>
    <dgm:cxn modelId="{C3BC2C9A-BC30-4730-8979-8EC9D93BAE7C}" type="presOf" srcId="{9627A623-F456-49E6-9CEE-DAA3672B5407}" destId="{E7FC8D2D-AAE0-49BA-AE07-D93E3B7B6599}" srcOrd="0" destOrd="0" presId="urn:microsoft.com/office/officeart/2005/8/layout/list1"/>
    <dgm:cxn modelId="{7342DC98-6593-45FB-BEF6-36BB73B11D0F}" srcId="{F72C9C6D-6A51-4247-87A4-1575277B074F}" destId="{218221A9-4C38-4F17-9344-04F7516440AE}" srcOrd="1" destOrd="0" parTransId="{E5A5589F-096F-4E3E-A1BC-D49273B72AB3}" sibTransId="{657C3D9B-04F0-4444-8786-4E19562DC442}"/>
    <dgm:cxn modelId="{DBA10A99-D122-45E6-92C3-BF024F672091}" type="presOf" srcId="{218221A9-4C38-4F17-9344-04F7516440AE}" destId="{26F08A94-15C6-481E-9154-B20A5FEF7382}" srcOrd="1" destOrd="0" presId="urn:microsoft.com/office/officeart/2005/8/layout/list1"/>
    <dgm:cxn modelId="{CAB71F42-BE66-4341-A5CA-4AD497C8A242}" type="presOf" srcId="{47DE6AAF-E77F-41E5-887E-2B7590088927}" destId="{537D21AA-C489-45EE-A8B2-F1889B87C301}" srcOrd="0" destOrd="0" presId="urn:microsoft.com/office/officeart/2005/8/layout/list1"/>
    <dgm:cxn modelId="{0E446707-9453-4FD4-BC78-351F1BEE3AFF}" srcId="{F72C9C6D-6A51-4247-87A4-1575277B074F}" destId="{47DE6AAF-E77F-41E5-887E-2B7590088927}" srcOrd="2" destOrd="0" parTransId="{67AA7693-4FDD-4AA4-B51C-652E8B28A79E}" sibTransId="{D78296D0-EE61-4F7A-BB83-B29F5D0FAF2E}"/>
    <dgm:cxn modelId="{74A90408-00C5-42AC-98E5-B119EF5E8A10}" type="presOf" srcId="{218221A9-4C38-4F17-9344-04F7516440AE}" destId="{A8C73946-C8F9-4786-96E6-D3060C361670}" srcOrd="0" destOrd="0" presId="urn:microsoft.com/office/officeart/2005/8/layout/list1"/>
    <dgm:cxn modelId="{892313B1-E394-47D7-99B0-828E89585411}" type="presOf" srcId="{D4C136E3-2B52-41D4-B355-0A631098C734}" destId="{3F006C1C-44CC-40A3-93A0-4C77B17DE774}" srcOrd="0" destOrd="0" presId="urn:microsoft.com/office/officeart/2005/8/layout/list1"/>
    <dgm:cxn modelId="{D38006EE-4F07-4E53-B128-BC0BE50DA43B}" type="presOf" srcId="{9627A623-F456-49E6-9CEE-DAA3672B5407}" destId="{F8FFED77-E205-4786-9C92-75818F45B3C3}" srcOrd="1" destOrd="0" presId="urn:microsoft.com/office/officeart/2005/8/layout/list1"/>
    <dgm:cxn modelId="{AA8A93F7-ED4E-4103-BD3E-F1B5830441D7}" type="presOf" srcId="{47DE6AAF-E77F-41E5-887E-2B7590088927}" destId="{B6324098-4C94-444C-ACA4-D91C5374D090}" srcOrd="1" destOrd="0" presId="urn:microsoft.com/office/officeart/2005/8/layout/list1"/>
    <dgm:cxn modelId="{CD932D36-ABBF-4337-950C-C43E95D7B95B}" srcId="{F72C9C6D-6A51-4247-87A4-1575277B074F}" destId="{9627A623-F456-49E6-9CEE-DAA3672B5407}" srcOrd="0" destOrd="0" parTransId="{43C58825-5F4F-41D0-8178-5355F73EDE80}" sibTransId="{56A9D455-555B-45DB-96CC-EC3F93F05754}"/>
    <dgm:cxn modelId="{DDA24827-781D-420A-805A-95362DA8B5C9}" srcId="{9627A623-F456-49E6-9CEE-DAA3672B5407}" destId="{D4C136E3-2B52-41D4-B355-0A631098C734}" srcOrd="0" destOrd="0" parTransId="{CAAEC522-1EE6-477C-9315-13D95161B2C6}" sibTransId="{542ED1C8-C58B-46C1-8B4B-217383B74ED8}"/>
    <dgm:cxn modelId="{C60EE331-E8A1-4BB2-A30F-C1135C1213C6}" type="presOf" srcId="{F72C9C6D-6A51-4247-87A4-1575277B074F}" destId="{4EDB460E-EA2F-4B80-AEEC-65936D828CCA}" srcOrd="0" destOrd="0" presId="urn:microsoft.com/office/officeart/2005/8/layout/list1"/>
    <dgm:cxn modelId="{CFB64B5A-83BD-4813-B2B7-7DCCB7BD3293}" type="presParOf" srcId="{4EDB460E-EA2F-4B80-AEEC-65936D828CCA}" destId="{A43CDFDD-DB88-40D3-B31F-08B0A5D02257}" srcOrd="0" destOrd="0" presId="urn:microsoft.com/office/officeart/2005/8/layout/list1"/>
    <dgm:cxn modelId="{0CDA4FE8-2EEA-4465-BBFA-F2CF41280FF0}" type="presParOf" srcId="{A43CDFDD-DB88-40D3-B31F-08B0A5D02257}" destId="{E7FC8D2D-AAE0-49BA-AE07-D93E3B7B6599}" srcOrd="0" destOrd="0" presId="urn:microsoft.com/office/officeart/2005/8/layout/list1"/>
    <dgm:cxn modelId="{E9B54E10-4385-477F-AF6D-F9C242AD0773}" type="presParOf" srcId="{A43CDFDD-DB88-40D3-B31F-08B0A5D02257}" destId="{F8FFED77-E205-4786-9C92-75818F45B3C3}" srcOrd="1" destOrd="0" presId="urn:microsoft.com/office/officeart/2005/8/layout/list1"/>
    <dgm:cxn modelId="{520F9910-DC88-4D06-8E6D-49B2D9CA4AC4}" type="presParOf" srcId="{4EDB460E-EA2F-4B80-AEEC-65936D828CCA}" destId="{75FCF280-A800-4A52-9348-48B5CE864AA0}" srcOrd="1" destOrd="0" presId="urn:microsoft.com/office/officeart/2005/8/layout/list1"/>
    <dgm:cxn modelId="{A1F2180F-1A5A-4BBB-9B4E-A2E9BF3699E6}" type="presParOf" srcId="{4EDB460E-EA2F-4B80-AEEC-65936D828CCA}" destId="{3F006C1C-44CC-40A3-93A0-4C77B17DE774}" srcOrd="2" destOrd="0" presId="urn:microsoft.com/office/officeart/2005/8/layout/list1"/>
    <dgm:cxn modelId="{C557950D-3089-42D8-8BF4-84914CCA99D0}" type="presParOf" srcId="{4EDB460E-EA2F-4B80-AEEC-65936D828CCA}" destId="{DB434631-6144-4228-8D06-27AB84B1D686}" srcOrd="3" destOrd="0" presId="urn:microsoft.com/office/officeart/2005/8/layout/list1"/>
    <dgm:cxn modelId="{40AC1FF3-B051-4E4C-ADC8-4B90EDF898C4}" type="presParOf" srcId="{4EDB460E-EA2F-4B80-AEEC-65936D828CCA}" destId="{A0BDE4B3-C4CF-48C6-9A36-500B2C3489D7}" srcOrd="4" destOrd="0" presId="urn:microsoft.com/office/officeart/2005/8/layout/list1"/>
    <dgm:cxn modelId="{3AC3AA51-A140-463C-A32B-8F04CFE3C30E}" type="presParOf" srcId="{A0BDE4B3-C4CF-48C6-9A36-500B2C3489D7}" destId="{A8C73946-C8F9-4786-96E6-D3060C361670}" srcOrd="0" destOrd="0" presId="urn:microsoft.com/office/officeart/2005/8/layout/list1"/>
    <dgm:cxn modelId="{C5F62669-BAB3-48CB-BA07-A639FD1841F4}" type="presParOf" srcId="{A0BDE4B3-C4CF-48C6-9A36-500B2C3489D7}" destId="{26F08A94-15C6-481E-9154-B20A5FEF7382}" srcOrd="1" destOrd="0" presId="urn:microsoft.com/office/officeart/2005/8/layout/list1"/>
    <dgm:cxn modelId="{8723917F-C738-4BC7-B78B-61993E7905FF}" type="presParOf" srcId="{4EDB460E-EA2F-4B80-AEEC-65936D828CCA}" destId="{01F7E01B-2FE7-4714-993D-04B86A559172}" srcOrd="5" destOrd="0" presId="urn:microsoft.com/office/officeart/2005/8/layout/list1"/>
    <dgm:cxn modelId="{E8E853E8-832B-4245-A367-04EE89E0B2B1}" type="presParOf" srcId="{4EDB460E-EA2F-4B80-AEEC-65936D828CCA}" destId="{82E27E00-3670-49D0-864C-CE6F328784BA}" srcOrd="6" destOrd="0" presId="urn:microsoft.com/office/officeart/2005/8/layout/list1"/>
    <dgm:cxn modelId="{3395645D-0A82-4F9F-8A36-4F6553C6A5D7}" type="presParOf" srcId="{4EDB460E-EA2F-4B80-AEEC-65936D828CCA}" destId="{4FBEA8CE-36EC-4653-AD90-08F2B7C28F2F}" srcOrd="7" destOrd="0" presId="urn:microsoft.com/office/officeart/2005/8/layout/list1"/>
    <dgm:cxn modelId="{00097308-9C5F-4F9D-9560-6E97C7E40DE0}" type="presParOf" srcId="{4EDB460E-EA2F-4B80-AEEC-65936D828CCA}" destId="{AB243640-CBD1-43F3-9550-87CD853188CF}" srcOrd="8" destOrd="0" presId="urn:microsoft.com/office/officeart/2005/8/layout/list1"/>
    <dgm:cxn modelId="{BEE43BCF-561E-4AA1-9A67-6C9B5E5CF5B2}" type="presParOf" srcId="{AB243640-CBD1-43F3-9550-87CD853188CF}" destId="{537D21AA-C489-45EE-A8B2-F1889B87C301}" srcOrd="0" destOrd="0" presId="urn:microsoft.com/office/officeart/2005/8/layout/list1"/>
    <dgm:cxn modelId="{A4519508-4F6A-4957-A9C0-3F6F3709B963}" type="presParOf" srcId="{AB243640-CBD1-43F3-9550-87CD853188CF}" destId="{B6324098-4C94-444C-ACA4-D91C5374D090}" srcOrd="1" destOrd="0" presId="urn:microsoft.com/office/officeart/2005/8/layout/list1"/>
    <dgm:cxn modelId="{E5E5B61A-A6EC-4A44-BF97-CD4A50EA4385}" type="presParOf" srcId="{4EDB460E-EA2F-4B80-AEEC-65936D828CCA}" destId="{A0859D56-97BB-4716-9C87-9D28D85A49EB}" srcOrd="9" destOrd="0" presId="urn:microsoft.com/office/officeart/2005/8/layout/list1"/>
    <dgm:cxn modelId="{27BDDBF5-3926-4773-A581-70D7187CC927}" type="presParOf" srcId="{4EDB460E-EA2F-4B80-AEEC-65936D828CCA}" destId="{68FB6DFD-8703-4046-9703-C2FCDB4EF6B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006C1C-44CC-40A3-93A0-4C77B17DE774}">
      <dsp:nvSpPr>
        <dsp:cNvPr id="0" name=""/>
        <dsp:cNvSpPr/>
      </dsp:nvSpPr>
      <dsp:spPr>
        <a:xfrm>
          <a:off x="0" y="500774"/>
          <a:ext cx="8280921" cy="870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2691" tIns="728980" rIns="642691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</dsp:txBody>
      <dsp:txXfrm>
        <a:off x="0" y="500774"/>
        <a:ext cx="8280921" cy="870675"/>
      </dsp:txXfrm>
    </dsp:sp>
    <dsp:sp modelId="{F8FFED77-E205-4786-9C92-75818F45B3C3}">
      <dsp:nvSpPr>
        <dsp:cNvPr id="0" name=""/>
        <dsp:cNvSpPr/>
      </dsp:nvSpPr>
      <dsp:spPr>
        <a:xfrm>
          <a:off x="0" y="341101"/>
          <a:ext cx="2289326" cy="101289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Составление проекта бюджета</a:t>
          </a:r>
          <a:endParaRPr lang="ru-RU" sz="2000" b="0" kern="1200" dirty="0">
            <a:solidFill>
              <a:schemeClr val="accent3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341101"/>
        <a:ext cx="2289326" cy="1012897"/>
      </dsp:txXfrm>
    </dsp:sp>
    <dsp:sp modelId="{82E27E00-3670-49D0-864C-CE6F328784BA}">
      <dsp:nvSpPr>
        <dsp:cNvPr id="0" name=""/>
        <dsp:cNvSpPr/>
      </dsp:nvSpPr>
      <dsp:spPr>
        <a:xfrm>
          <a:off x="0" y="2084910"/>
          <a:ext cx="8280921" cy="124385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800000"/>
              <a:satOff val="35366"/>
              <a:lumOff val="-1931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6F08A94-15C6-481E-9154-B20A5FEF7382}">
      <dsp:nvSpPr>
        <dsp:cNvPr id="0" name=""/>
        <dsp:cNvSpPr/>
      </dsp:nvSpPr>
      <dsp:spPr>
        <a:xfrm>
          <a:off x="0" y="2160241"/>
          <a:ext cx="2289326" cy="1012897"/>
        </a:xfrm>
        <a:prstGeom prst="roundRect">
          <a:avLst/>
        </a:prstGeom>
        <a:gradFill rotWithShape="0">
          <a:gsLst>
            <a:gs pos="0">
              <a:schemeClr val="accent5">
                <a:hueOff val="-1800000"/>
                <a:satOff val="35366"/>
                <a:lumOff val="-19313"/>
                <a:alphaOff val="0"/>
                <a:shade val="51000"/>
                <a:satMod val="130000"/>
              </a:schemeClr>
            </a:gs>
            <a:gs pos="80000">
              <a:schemeClr val="accent5">
                <a:hueOff val="-1800000"/>
                <a:satOff val="35366"/>
                <a:lumOff val="-19313"/>
                <a:alphaOff val="0"/>
                <a:shade val="93000"/>
                <a:satMod val="130000"/>
              </a:schemeClr>
            </a:gs>
            <a:gs pos="100000">
              <a:schemeClr val="accent5">
                <a:hueOff val="-1800000"/>
                <a:satOff val="35366"/>
                <a:lumOff val="-1931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Рассмотрение проекта бюджета</a:t>
          </a:r>
          <a:endParaRPr lang="ru-RU" sz="2000" kern="1200" dirty="0"/>
        </a:p>
      </dsp:txBody>
      <dsp:txXfrm>
        <a:off x="0" y="2160241"/>
        <a:ext cx="2289326" cy="1012897"/>
      </dsp:txXfrm>
    </dsp:sp>
    <dsp:sp modelId="{68FB6DFD-8703-4046-9703-C2FCDB4EF6BF}">
      <dsp:nvSpPr>
        <dsp:cNvPr id="0" name=""/>
        <dsp:cNvSpPr/>
      </dsp:nvSpPr>
      <dsp:spPr>
        <a:xfrm>
          <a:off x="0" y="4046706"/>
          <a:ext cx="8280921" cy="12256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3600000"/>
              <a:satOff val="70733"/>
              <a:lumOff val="-3862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6324098-4C94-444C-ACA4-D91C5374D090}">
      <dsp:nvSpPr>
        <dsp:cNvPr id="0" name=""/>
        <dsp:cNvSpPr/>
      </dsp:nvSpPr>
      <dsp:spPr>
        <a:xfrm>
          <a:off x="36510" y="4110897"/>
          <a:ext cx="2289326" cy="1012897"/>
        </a:xfrm>
        <a:prstGeom prst="roundRect">
          <a:avLst/>
        </a:prstGeom>
        <a:gradFill rotWithShape="0">
          <a:gsLst>
            <a:gs pos="0">
              <a:schemeClr val="accent5">
                <a:hueOff val="-3600000"/>
                <a:satOff val="70733"/>
                <a:lumOff val="-38627"/>
                <a:alphaOff val="0"/>
                <a:shade val="51000"/>
                <a:satMod val="130000"/>
              </a:schemeClr>
            </a:gs>
            <a:gs pos="80000">
              <a:schemeClr val="accent5">
                <a:hueOff val="-3600000"/>
                <a:satOff val="70733"/>
                <a:lumOff val="-38627"/>
                <a:alphaOff val="0"/>
                <a:shade val="93000"/>
                <a:satMod val="130000"/>
              </a:schemeClr>
            </a:gs>
            <a:gs pos="100000">
              <a:schemeClr val="accent5">
                <a:hueOff val="-3600000"/>
                <a:satOff val="70733"/>
                <a:lumOff val="-3862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Утверждение проекта бюджета</a:t>
          </a:r>
          <a:endParaRPr lang="ru-RU" sz="2000" kern="1200" dirty="0"/>
        </a:p>
      </dsp:txBody>
      <dsp:txXfrm>
        <a:off x="36510" y="4110897"/>
        <a:ext cx="2289326" cy="10128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30275" y="741363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1073EC9-ED02-49A5-9BB0-D9DBE29D4C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 txBox="1">
            <a:spLocks noGrp="1" noChangeArrowheads="1"/>
          </p:cNvSpPr>
          <p:nvPr/>
        </p:nvSpPr>
        <p:spPr bwMode="auto">
          <a:xfrm>
            <a:off x="3848100" y="9377363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21" tIns="46512" rIns="93021" bIns="46512" anchor="b"/>
          <a:lstStyle/>
          <a:p>
            <a:pPr algn="r" defTabSz="930275"/>
            <a:fld id="{9E08E03D-5381-4421-9BCA-326DF4EF7FFB}" type="slidenum">
              <a:rPr lang="ru-RU" altLang="ru-RU" sz="1200"/>
              <a:pPr algn="r" defTabSz="930275"/>
              <a:t>3</a:t>
            </a:fld>
            <a:endParaRPr lang="ru-RU" altLang="ru-RU" sz="1200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27100" y="736600"/>
            <a:ext cx="4945063" cy="3708400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692650"/>
            <a:ext cx="5432425" cy="4445000"/>
          </a:xfrm>
          <a:noFill/>
          <a:ln/>
        </p:spPr>
        <p:txBody>
          <a:bodyPr lIns="93021" tIns="46512" rIns="93021" bIns="46512"/>
          <a:lstStyle/>
          <a:p>
            <a:pPr eaLnBrk="1" hangingPunct="1"/>
            <a:endParaRPr lang="ru-RU" alt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151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151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6E4C2-6A44-48FC-AAC9-29FF776135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3A5C2-AB7C-42DA-B185-DA2829117B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27702-37D0-4B9C-9D40-5226FA0B08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9A7A2-A7F6-4445-ABCB-B0B377F42E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914400" y="277813"/>
            <a:ext cx="77724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E80CD-D23E-4680-94DE-C7BB61AA7A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EB5D7-060C-405B-9066-C1654E881C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73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3375"/>
            <a:ext cx="9144000" cy="609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7AA8BC">
              <a:alpha val="38823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6" name="Freeform 4"/>
          <p:cNvSpPr>
            <a:spLocks/>
          </p:cNvSpPr>
          <p:nvPr userDrawn="1"/>
        </p:nvSpPr>
        <p:spPr bwMode="auto">
          <a:xfrm>
            <a:off x="-12700" y="4010025"/>
            <a:ext cx="9182100" cy="2892425"/>
          </a:xfrm>
          <a:custGeom>
            <a:avLst/>
            <a:gdLst>
              <a:gd name="T0" fmla="*/ 2147483647 w 5784"/>
              <a:gd name="T1" fmla="*/ 0 h 1822"/>
              <a:gd name="T2" fmla="*/ 2147483647 w 5784"/>
              <a:gd name="T3" fmla="*/ 2147483647 h 1822"/>
              <a:gd name="T4" fmla="*/ 0 w 5784"/>
              <a:gd name="T5" fmla="*/ 2147483647 h 1822"/>
              <a:gd name="T6" fmla="*/ 2147483647 w 5784"/>
              <a:gd name="T7" fmla="*/ 2147483647 h 1822"/>
              <a:gd name="T8" fmla="*/ 2147483647 w 5784"/>
              <a:gd name="T9" fmla="*/ 2147483647 h 1822"/>
              <a:gd name="T10" fmla="*/ 2147483647 w 5784"/>
              <a:gd name="T11" fmla="*/ 0 h 18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84" h="1822">
                <a:moveTo>
                  <a:pt x="5760" y="0"/>
                </a:moveTo>
                <a:cubicBezTo>
                  <a:pt x="5521" y="312"/>
                  <a:pt x="4917" y="913"/>
                  <a:pt x="3947" y="1165"/>
                </a:cubicBezTo>
                <a:cubicBezTo>
                  <a:pt x="2981" y="1415"/>
                  <a:pt x="1023" y="1506"/>
                  <a:pt x="0" y="1470"/>
                </a:cubicBezTo>
                <a:cubicBezTo>
                  <a:pt x="0" y="1606"/>
                  <a:pt x="14" y="1822"/>
                  <a:pt x="16" y="1794"/>
                </a:cubicBezTo>
                <a:cubicBezTo>
                  <a:pt x="1818" y="1819"/>
                  <a:pt x="4180" y="1803"/>
                  <a:pt x="5784" y="1802"/>
                </a:cubicBezTo>
                <a:cubicBezTo>
                  <a:pt x="5776" y="989"/>
                  <a:pt x="5763" y="370"/>
                  <a:pt x="5760" y="0"/>
                </a:cubicBezTo>
                <a:close/>
              </a:path>
            </a:pathLst>
          </a:custGeom>
          <a:gradFill rotWithShape="1">
            <a:gsLst>
              <a:gs pos="0">
                <a:srgbClr val="6197AF">
                  <a:alpha val="57999"/>
                </a:srgbClr>
              </a:gs>
              <a:gs pos="100000">
                <a:srgbClr val="1A708E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>
            <a:outerShdw dist="107763" dir="13500000" algn="ctr" rotWithShape="0">
              <a:srgbClr val="C2D7E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7" name="Freeform 5"/>
          <p:cNvSpPr>
            <a:spLocks/>
          </p:cNvSpPr>
          <p:nvPr userDrawn="1"/>
        </p:nvSpPr>
        <p:spPr bwMode="auto">
          <a:xfrm>
            <a:off x="-25400" y="-39688"/>
            <a:ext cx="9185275" cy="2181226"/>
          </a:xfrm>
          <a:custGeom>
            <a:avLst/>
            <a:gdLst>
              <a:gd name="T0" fmla="*/ 2147483647 w 5786"/>
              <a:gd name="T1" fmla="*/ 2147483647 h 1374"/>
              <a:gd name="T2" fmla="*/ 2147483647 w 5786"/>
              <a:gd name="T3" fmla="*/ 2147483647 h 1374"/>
              <a:gd name="T4" fmla="*/ 2147483647 w 5786"/>
              <a:gd name="T5" fmla="*/ 2147483647 h 1374"/>
              <a:gd name="T6" fmla="*/ 2147483647 w 5786"/>
              <a:gd name="T7" fmla="*/ 2147483647 h 1374"/>
              <a:gd name="T8" fmla="*/ 0 w 5786"/>
              <a:gd name="T9" fmla="*/ 0 h 1374"/>
              <a:gd name="T10" fmla="*/ 2147483647 w 5786"/>
              <a:gd name="T11" fmla="*/ 2147483647 h 13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86" h="1374">
                <a:moveTo>
                  <a:pt x="8" y="1374"/>
                </a:moveTo>
                <a:cubicBezTo>
                  <a:pt x="246" y="1148"/>
                  <a:pt x="942" y="721"/>
                  <a:pt x="1912" y="538"/>
                </a:cubicBezTo>
                <a:cubicBezTo>
                  <a:pt x="2879" y="356"/>
                  <a:pt x="4761" y="262"/>
                  <a:pt x="5784" y="288"/>
                </a:cubicBezTo>
                <a:cubicBezTo>
                  <a:pt x="5784" y="190"/>
                  <a:pt x="5786" y="5"/>
                  <a:pt x="5784" y="25"/>
                </a:cubicBezTo>
                <a:cubicBezTo>
                  <a:pt x="5784" y="25"/>
                  <a:pt x="2926" y="12"/>
                  <a:pt x="0" y="0"/>
                </a:cubicBezTo>
                <a:cubicBezTo>
                  <a:pt x="9" y="620"/>
                  <a:pt x="3" y="1099"/>
                  <a:pt x="8" y="1374"/>
                </a:cubicBezTo>
                <a:close/>
              </a:path>
            </a:pathLst>
          </a:custGeom>
          <a:gradFill rotWithShape="1">
            <a:gsLst>
              <a:gs pos="0">
                <a:srgbClr val="1A708E"/>
              </a:gs>
              <a:gs pos="100000">
                <a:srgbClr val="6197AF">
                  <a:alpha val="57999"/>
                </a:srgbClr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>
            <a:outerShdw dist="107763" dir="2700000" algn="ctr" rotWithShape="0">
              <a:srgbClr val="C2D7E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pic>
        <p:nvPicPr>
          <p:cNvPr id="8" name="Picture 8" descr="Карта области4"/>
          <p:cNvPicPr>
            <a:picLocks noChangeAspect="1" noChangeArrowheads="1"/>
          </p:cNvPicPr>
          <p:nvPr userDrawn="1"/>
        </p:nvPicPr>
        <p:blipFill>
          <a:blip r:embed="rId3" cstate="print">
            <a:lum bright="54000" contrast="-60000"/>
          </a:blip>
          <a:srcRect/>
          <a:stretch>
            <a:fillRect/>
          </a:stretch>
        </p:blipFill>
        <p:spPr bwMode="auto">
          <a:xfrm>
            <a:off x="2195513" y="188913"/>
            <a:ext cx="4564062" cy="649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12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6451600"/>
            <a:ext cx="6400800" cy="406400"/>
          </a:xfrm>
          <a:extLst>
            <a:ext uri="{AF507438-7753-43E0-B8FC-AC1667EBCBE1}"/>
          </a:extLst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8125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462213" y="2374900"/>
            <a:ext cx="6408737" cy="1470025"/>
          </a:xfrm>
          <a:effectLst>
            <a:outerShdw dist="35921" dir="2700000" algn="ctr" rotWithShape="0">
              <a:srgbClr val="3C5F74"/>
            </a:out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C007D-30BE-426C-901B-5C868340B56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CABC7-701E-4F3C-9461-4FD9ACB092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E3BFA-34D6-475C-8E01-B51BE4E797E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E9040-88C2-4ABB-BD7D-3E9EED79DA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157D3-542F-4924-93B0-B141F87491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C2062-725E-469B-B5C6-423FCD2ED74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5D537-87E4-48E5-87BF-E42AC144CB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3C421-6355-43D9-9F3F-B4A6EF92379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68485-5D66-43D2-9435-CA221A41928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97ECE-5DE2-4E39-88A3-2B3F01979B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E709F-CA60-4A90-93A2-FA420DD5F1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53AF7-FC9A-4845-AA32-ED4F8953A68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68649-78F3-450F-80D3-2D23FB2699A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5488E-771C-45BD-8A5A-DF9EE65691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2E432-B626-4A57-9D28-304ACD5E09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7A35D-4E0A-402D-BDEC-85B6548024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5094C-F1DB-45A6-BCF9-2E38DF155C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20D8C-4466-4A20-A397-551D68C138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BC48A-93A2-4DA0-BD18-2E41048447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3025C-F877-4DF1-9C39-2D09A32644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9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fld id="{21F5648B-B655-420B-8F65-728A78B01E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  <p:sldLayoutId id="2147484025" r:id="rId2"/>
    <p:sldLayoutId id="2147484026" r:id="rId3"/>
    <p:sldLayoutId id="2147484027" r:id="rId4"/>
    <p:sldLayoutId id="2147484028" r:id="rId5"/>
    <p:sldLayoutId id="2147484029" r:id="rId6"/>
    <p:sldLayoutId id="2147484030" r:id="rId7"/>
    <p:sldLayoutId id="2147484031" r:id="rId8"/>
    <p:sldLayoutId id="2147484032" r:id="rId9"/>
    <p:sldLayoutId id="2147484033" r:id="rId10"/>
    <p:sldLayoutId id="2147484034" r:id="rId11"/>
    <p:sldLayoutId id="2147484035" r:id="rId12"/>
    <p:sldLayoutId id="2147484036" r:id="rId13"/>
    <p:sldLayoutId id="2147484051" r:id="rId1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7AA8BC">
              <a:alpha val="50980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2051" name="Freeform 3"/>
          <p:cNvSpPr>
            <a:spLocks/>
          </p:cNvSpPr>
          <p:nvPr userDrawn="1"/>
        </p:nvSpPr>
        <p:spPr bwMode="auto">
          <a:xfrm>
            <a:off x="-36513" y="-26988"/>
            <a:ext cx="8353426" cy="6869113"/>
          </a:xfrm>
          <a:custGeom>
            <a:avLst/>
            <a:gdLst>
              <a:gd name="T0" fmla="*/ 2147483647 w 5381"/>
              <a:gd name="T1" fmla="*/ 2147483647 h 4327"/>
              <a:gd name="T2" fmla="*/ 2147483647 w 5381"/>
              <a:gd name="T3" fmla="*/ 2147483647 h 4327"/>
              <a:gd name="T4" fmla="*/ 2147483647 w 5381"/>
              <a:gd name="T5" fmla="*/ 2147483647 h 4327"/>
              <a:gd name="T6" fmla="*/ 2147483647 w 5381"/>
              <a:gd name="T7" fmla="*/ 2147483647 h 4327"/>
              <a:gd name="T8" fmla="*/ 0 w 5381"/>
              <a:gd name="T9" fmla="*/ 0 h 4327"/>
              <a:gd name="T10" fmla="*/ 2147483647 w 5381"/>
              <a:gd name="T11" fmla="*/ 2147483647 h 432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381" h="4327">
                <a:moveTo>
                  <a:pt x="4017" y="17"/>
                </a:moveTo>
                <a:cubicBezTo>
                  <a:pt x="4909" y="388"/>
                  <a:pt x="5372" y="1508"/>
                  <a:pt x="5351" y="2225"/>
                </a:cubicBezTo>
                <a:cubicBezTo>
                  <a:pt x="5381" y="2951"/>
                  <a:pt x="4783" y="3968"/>
                  <a:pt x="3892" y="4318"/>
                </a:cubicBezTo>
                <a:lnTo>
                  <a:pt x="4" y="4327"/>
                </a:lnTo>
                <a:lnTo>
                  <a:pt x="0" y="0"/>
                </a:lnTo>
                <a:lnTo>
                  <a:pt x="4017" y="17"/>
                </a:lnTo>
                <a:close/>
              </a:path>
            </a:pathLst>
          </a:custGeom>
          <a:gradFill rotWithShape="1">
            <a:gsLst>
              <a:gs pos="0">
                <a:srgbClr val="BDD3DD"/>
              </a:gs>
              <a:gs pos="50000">
                <a:srgbClr val="E4EDF1"/>
              </a:gs>
              <a:gs pos="100000">
                <a:srgbClr val="BDD3DD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dist="80322" dir="1106097" algn="ctr" rotWithShape="0">
              <a:srgbClr val="8EA8A7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52" name="Freeform 4"/>
          <p:cNvSpPr>
            <a:spLocks/>
          </p:cNvSpPr>
          <p:nvPr userDrawn="1"/>
        </p:nvSpPr>
        <p:spPr bwMode="auto">
          <a:xfrm>
            <a:off x="-36513" y="4019550"/>
            <a:ext cx="9190038" cy="2951163"/>
          </a:xfrm>
          <a:custGeom>
            <a:avLst/>
            <a:gdLst>
              <a:gd name="T0" fmla="*/ 2147483647 w 6272"/>
              <a:gd name="T1" fmla="*/ 0 h 1859"/>
              <a:gd name="T2" fmla="*/ 2147483647 w 6272"/>
              <a:gd name="T3" fmla="*/ 2147483647 h 1859"/>
              <a:gd name="T4" fmla="*/ 2147483647 w 6272"/>
              <a:gd name="T5" fmla="*/ 2147483647 h 1859"/>
              <a:gd name="T6" fmla="*/ 2147483647 w 6272"/>
              <a:gd name="T7" fmla="*/ 2147483647 h 1859"/>
              <a:gd name="T8" fmla="*/ 2147483647 w 6272"/>
              <a:gd name="T9" fmla="*/ 2147483647 h 1859"/>
              <a:gd name="T10" fmla="*/ 2147483647 w 6272"/>
              <a:gd name="T11" fmla="*/ 0 h 185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272" h="1859">
                <a:moveTo>
                  <a:pt x="6252" y="0"/>
                </a:moveTo>
                <a:cubicBezTo>
                  <a:pt x="5993" y="312"/>
                  <a:pt x="5343" y="907"/>
                  <a:pt x="4292" y="1159"/>
                </a:cubicBezTo>
                <a:cubicBezTo>
                  <a:pt x="3246" y="1409"/>
                  <a:pt x="1125" y="1500"/>
                  <a:pt x="16" y="1464"/>
                </a:cubicBezTo>
                <a:cubicBezTo>
                  <a:pt x="16" y="1600"/>
                  <a:pt x="0" y="1859"/>
                  <a:pt x="2" y="1831"/>
                </a:cubicBezTo>
                <a:cubicBezTo>
                  <a:pt x="2" y="1831"/>
                  <a:pt x="3103" y="1790"/>
                  <a:pt x="6272" y="1808"/>
                </a:cubicBezTo>
                <a:cubicBezTo>
                  <a:pt x="6262" y="953"/>
                  <a:pt x="6256" y="379"/>
                  <a:pt x="6252" y="0"/>
                </a:cubicBezTo>
                <a:close/>
              </a:path>
            </a:pathLst>
          </a:custGeom>
          <a:solidFill>
            <a:srgbClr val="A6C4D2"/>
          </a:solidFill>
          <a:ln w="9525" cap="flat" cmpd="sng">
            <a:noFill/>
            <a:prstDash val="solid"/>
            <a:round/>
            <a:headEnd/>
            <a:tailEnd/>
          </a:ln>
          <a:effectLst>
            <a:outerShdw dist="107763" dir="13500000" algn="ctr" rotWithShape="0">
              <a:srgbClr val="8EA8A7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3" name="Freeform 5"/>
          <p:cNvSpPr>
            <a:spLocks/>
          </p:cNvSpPr>
          <p:nvPr userDrawn="1"/>
        </p:nvSpPr>
        <p:spPr bwMode="auto">
          <a:xfrm>
            <a:off x="-47625" y="-33338"/>
            <a:ext cx="9190038" cy="1230313"/>
          </a:xfrm>
          <a:custGeom>
            <a:avLst/>
            <a:gdLst>
              <a:gd name="T0" fmla="*/ 2147483647 w 6272"/>
              <a:gd name="T1" fmla="*/ 2147483647 h 775"/>
              <a:gd name="T2" fmla="*/ 2147483647 w 6272"/>
              <a:gd name="T3" fmla="*/ 2147483647 h 775"/>
              <a:gd name="T4" fmla="*/ 2147483647 w 6272"/>
              <a:gd name="T5" fmla="*/ 2147483647 h 775"/>
              <a:gd name="T6" fmla="*/ 2147483647 w 6272"/>
              <a:gd name="T7" fmla="*/ 2147483647 h 775"/>
              <a:gd name="T8" fmla="*/ 2147483647 w 6272"/>
              <a:gd name="T9" fmla="*/ 2147483647 h 775"/>
              <a:gd name="T10" fmla="*/ 2147483647 w 6272"/>
              <a:gd name="T11" fmla="*/ 2147483647 h 77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272" h="775">
                <a:moveTo>
                  <a:pt x="5" y="775"/>
                </a:moveTo>
                <a:cubicBezTo>
                  <a:pt x="263" y="647"/>
                  <a:pt x="1003" y="398"/>
                  <a:pt x="2054" y="295"/>
                </a:cubicBezTo>
                <a:cubicBezTo>
                  <a:pt x="3102" y="192"/>
                  <a:pt x="5151" y="145"/>
                  <a:pt x="6260" y="160"/>
                </a:cubicBezTo>
                <a:cubicBezTo>
                  <a:pt x="6260" y="104"/>
                  <a:pt x="6272" y="0"/>
                  <a:pt x="6270" y="11"/>
                </a:cubicBezTo>
                <a:cubicBezTo>
                  <a:pt x="6270" y="11"/>
                  <a:pt x="3178" y="11"/>
                  <a:pt x="8" y="4"/>
                </a:cubicBezTo>
                <a:cubicBezTo>
                  <a:pt x="17" y="355"/>
                  <a:pt x="0" y="619"/>
                  <a:pt x="5" y="775"/>
                </a:cubicBezTo>
                <a:close/>
              </a:path>
            </a:pathLst>
          </a:custGeom>
          <a:solidFill>
            <a:srgbClr val="A6C4D2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802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2C6284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0AD8A76-050E-4294-8B63-B4DB5F9EDF1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37" r:id="rId2"/>
    <p:sldLayoutId id="2147484038" r:id="rId3"/>
    <p:sldLayoutId id="2147484039" r:id="rId4"/>
    <p:sldLayoutId id="2147484040" r:id="rId5"/>
    <p:sldLayoutId id="2147484041" r:id="rId6"/>
    <p:sldLayoutId id="2147484042" r:id="rId7"/>
    <p:sldLayoutId id="2147484043" r:id="rId8"/>
    <p:sldLayoutId id="2147484044" r:id="rId9"/>
    <p:sldLayoutId id="2147484045" r:id="rId10"/>
    <p:sldLayoutId id="2147484046" r:id="rId11"/>
    <p:sldLayoutId id="2147484047" r:id="rId12"/>
    <p:sldLayoutId id="2147484048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5547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5547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5547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5547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5547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25547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25547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25547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25547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2.xls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50825" y="692150"/>
            <a:ext cx="8755063" cy="2016125"/>
          </a:xfrm>
        </p:spPr>
        <p:txBody>
          <a:bodyPr/>
          <a:lstStyle/>
          <a:p>
            <a:r>
              <a:rPr lang="ru-RU" altLang="ru-RU" sz="4800" smtClean="0">
                <a:solidFill>
                  <a:schemeClr val="hlink"/>
                </a:solidFill>
                <a:latin typeface="Times New Roman" charset="0"/>
              </a:rPr>
              <a:t>Бюджет для граждан</a:t>
            </a:r>
          </a:p>
        </p:txBody>
      </p:sp>
      <p:sp>
        <p:nvSpPr>
          <p:cNvPr id="5123" name="TextBox 1"/>
          <p:cNvSpPr txBox="1">
            <a:spLocks noChangeArrowheads="1"/>
          </p:cNvSpPr>
          <p:nvPr/>
        </p:nvSpPr>
        <p:spPr bwMode="auto">
          <a:xfrm>
            <a:off x="1603375" y="3716338"/>
            <a:ext cx="68484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262626"/>
                </a:solidFill>
              </a:rPr>
              <a:t>             </a:t>
            </a:r>
          </a:p>
          <a:p>
            <a:endParaRPr lang="ru-RU" b="1">
              <a:solidFill>
                <a:srgbClr val="262626"/>
              </a:solidFill>
            </a:endParaRPr>
          </a:p>
          <a:p>
            <a:r>
              <a:rPr lang="ru-RU" b="1">
                <a:solidFill>
                  <a:srgbClr val="262626"/>
                </a:solidFill>
              </a:rPr>
              <a:t>         </a:t>
            </a:r>
            <a:r>
              <a:rPr lang="ru-RU" b="1">
                <a:solidFill>
                  <a:schemeClr val="accent2"/>
                </a:solidFill>
              </a:rPr>
              <a:t>К РЕШЕНИЮ БЮДЖЕТА Администрации Бондаревского     сельсовета  НА  2019 - 2021 ГОДЫ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000" b="1" i="1" smtClean="0">
                <a:solidFill>
                  <a:schemeClr val="accent2"/>
                </a:solidFill>
              </a:rPr>
              <a:t>Бюджетообразующие (основные) налоги местного бюджета на 201</a:t>
            </a:r>
            <a:r>
              <a:rPr lang="ru-RU" altLang="ru-RU" sz="2000" b="1" i="1" smtClean="0">
                <a:solidFill>
                  <a:schemeClr val="accent2"/>
                </a:solidFill>
                <a:latin typeface="Arial" charset="0"/>
              </a:rPr>
              <a:t>7</a:t>
            </a:r>
            <a:r>
              <a:rPr lang="ru-RU" altLang="ru-RU" sz="2000" b="1" i="1" smtClean="0">
                <a:solidFill>
                  <a:schemeClr val="accent2"/>
                </a:solidFill>
              </a:rPr>
              <a:t>-201</a:t>
            </a:r>
            <a:r>
              <a:rPr lang="ru-RU" altLang="ru-RU" sz="2000" b="1" i="1" smtClean="0">
                <a:solidFill>
                  <a:schemeClr val="accent2"/>
                </a:solidFill>
                <a:latin typeface="Arial" charset="0"/>
              </a:rPr>
              <a:t>9</a:t>
            </a:r>
            <a:r>
              <a:rPr lang="ru-RU" altLang="ru-RU" sz="2000" b="1" i="1" smtClean="0">
                <a:solidFill>
                  <a:schemeClr val="accent2"/>
                </a:solidFill>
              </a:rPr>
              <a:t> годы </a:t>
            </a:r>
            <a:br>
              <a:rPr lang="ru-RU" altLang="ru-RU" sz="2000" b="1" i="1" smtClean="0">
                <a:solidFill>
                  <a:schemeClr val="accent2"/>
                </a:solidFill>
              </a:rPr>
            </a:br>
            <a:endParaRPr lang="ru-RU" sz="2000" b="1" i="1" smtClean="0">
              <a:solidFill>
                <a:schemeClr val="accent2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/>
              <a:t>.</a:t>
            </a:r>
          </a:p>
        </p:txBody>
      </p:sp>
      <p:graphicFrame>
        <p:nvGraphicFramePr>
          <p:cNvPr id="7230" name="Group 62"/>
          <p:cNvGraphicFramePr>
            <a:graphicFrameLocks noGrp="1"/>
          </p:cNvGraphicFramePr>
          <p:nvPr/>
        </p:nvGraphicFramePr>
        <p:xfrm>
          <a:off x="838200" y="1524000"/>
          <a:ext cx="7837488" cy="5711952"/>
        </p:xfrm>
        <a:graphic>
          <a:graphicData uri="http://schemas.openxmlformats.org/drawingml/2006/table">
            <a:tbl>
              <a:tblPr/>
              <a:tblGrid>
                <a:gridCol w="2217738"/>
                <a:gridCol w="3006725"/>
                <a:gridCol w="1141412"/>
                <a:gridCol w="1471613"/>
              </a:tblGrid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Наименование доходного источника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Основание установления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Норматив зачислений в бюджет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Основания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0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Налог на доходы физических лиц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Закон Р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от 0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.12.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2014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№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107-ЗРХ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"О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едином нормативе отчислений в местные бюджеты Республики Хакасия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"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Налог на доходы физических лиц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Глава 23 Налогового Кодекса РФ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Статья 61.1 Бюджетного Кодекса РФ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Земельный налог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Глава 31 Налогового Кодекса РФ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Статья 61 Бюджетного Кодекса РФ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4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Налог на имущество физических лиц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Закон РФ от 09.12.1991 № 2003-1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"О налогах на имущество физических лиц"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Статья 61 Бюджетного Кодекса РФ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2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Единый сельскохозяйственный налог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Глава 23 Налогового Кодекса РФ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Статья 61  Бюджетного Кодекса РФ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04" name="Rectangle 107"/>
          <p:cNvSpPr>
            <a:spLocks noChangeArrowheads="1"/>
          </p:cNvSpPr>
          <p:nvPr/>
        </p:nvSpPr>
        <p:spPr bwMode="auto">
          <a:xfrm flipH="1">
            <a:off x="1835150" y="170656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z="2000" smtClean="0"/>
          </a:p>
          <a:p>
            <a:endParaRPr lang="ru-RU" sz="2000" smtClean="0"/>
          </a:p>
          <a:p>
            <a:pPr>
              <a:buFont typeface="Wingdings" pitchFamily="2" charset="2"/>
              <a:buNone/>
            </a:pPr>
            <a:endParaRPr lang="ru-RU" sz="2000" smtClean="0"/>
          </a:p>
          <a:p>
            <a:pPr>
              <a:buFont typeface="Wingdings" pitchFamily="2" charset="2"/>
              <a:buNone/>
            </a:pPr>
            <a:r>
              <a:rPr lang="ru-RU" sz="2400" smtClean="0"/>
              <a:t>Местные налоги, установленные на территории МО Бейский  район:</a:t>
            </a:r>
          </a:p>
          <a:p>
            <a:pPr>
              <a:buFont typeface="Wingdings" pitchFamily="2" charset="2"/>
              <a:buNone/>
            </a:pPr>
            <a:endParaRPr lang="ru-RU" sz="2400" smtClean="0"/>
          </a:p>
          <a:p>
            <a:r>
              <a:rPr lang="ru-RU" sz="2400" smtClean="0"/>
              <a:t>- Налог на имущество физических лиц.</a:t>
            </a:r>
          </a:p>
          <a:p>
            <a:r>
              <a:rPr lang="ru-RU" sz="2400" smtClean="0"/>
              <a:t>- Земельный налог.</a:t>
            </a:r>
          </a:p>
          <a:p>
            <a:pPr>
              <a:buFont typeface="Wingdings" pitchFamily="2" charset="2"/>
              <a:buNone/>
            </a:pPr>
            <a:endParaRPr lang="ru-RU" sz="2400" smtClean="0"/>
          </a:p>
          <a:p>
            <a:pPr>
              <a:buFont typeface="Wingdings" pitchFamily="2" charset="2"/>
              <a:buNone/>
            </a:pPr>
            <a:endParaRPr lang="ru-RU" sz="2400" smtClean="0"/>
          </a:p>
          <a:p>
            <a:endParaRPr lang="ru-RU" sz="16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931150" cy="1135063"/>
          </a:xfrm>
        </p:spPr>
        <p:txBody>
          <a:bodyPr/>
          <a:lstStyle/>
          <a:p>
            <a:pPr algn="ctr"/>
            <a:r>
              <a:rPr lang="ru-RU" sz="1600" smtClean="0">
                <a:solidFill>
                  <a:schemeClr val="hlink"/>
                </a:solidFill>
              </a:rPr>
              <a:t>Решение </a:t>
            </a:r>
            <a:r>
              <a:rPr lang="ru-RU" sz="1600" smtClean="0">
                <a:solidFill>
                  <a:schemeClr val="hlink"/>
                </a:solidFill>
                <a:latin typeface="Arial" charset="0"/>
              </a:rPr>
              <a:t>Совета депутатов</a:t>
            </a:r>
            <a:r>
              <a:rPr lang="ru-RU" sz="1600" smtClean="0">
                <a:solidFill>
                  <a:schemeClr val="hlink"/>
                </a:solidFill>
              </a:rPr>
              <a:t> МО </a:t>
            </a:r>
            <a:r>
              <a:rPr lang="ru-RU" sz="1600" smtClean="0">
                <a:solidFill>
                  <a:schemeClr val="hlink"/>
                </a:solidFill>
                <a:latin typeface="Arial" charset="0"/>
              </a:rPr>
              <a:t>Бондаревский сельсовет Бейский</a:t>
            </a:r>
            <a:r>
              <a:rPr lang="ru-RU" sz="1600" smtClean="0">
                <a:solidFill>
                  <a:schemeClr val="hlink"/>
                </a:solidFill>
              </a:rPr>
              <a:t> район от 2</a:t>
            </a:r>
            <a:r>
              <a:rPr lang="ru-RU" sz="1600" smtClean="0">
                <a:solidFill>
                  <a:schemeClr val="hlink"/>
                </a:solidFill>
                <a:latin typeface="Arial" charset="0"/>
              </a:rPr>
              <a:t>2</a:t>
            </a:r>
            <a:r>
              <a:rPr lang="ru-RU" sz="1600" smtClean="0">
                <a:solidFill>
                  <a:schemeClr val="hlink"/>
                </a:solidFill>
              </a:rPr>
              <a:t> </a:t>
            </a:r>
            <a:r>
              <a:rPr lang="ru-RU" sz="1600" smtClean="0">
                <a:solidFill>
                  <a:schemeClr val="hlink"/>
                </a:solidFill>
                <a:latin typeface="Arial" charset="0"/>
              </a:rPr>
              <a:t>октября</a:t>
            </a:r>
            <a:r>
              <a:rPr lang="ru-RU" sz="1600" smtClean="0">
                <a:solidFill>
                  <a:schemeClr val="hlink"/>
                </a:solidFill>
              </a:rPr>
              <a:t> 2</a:t>
            </a:r>
            <a:r>
              <a:rPr lang="ru-RU" sz="1600" smtClean="0">
                <a:solidFill>
                  <a:schemeClr val="hlink"/>
                </a:solidFill>
                <a:latin typeface="Arial" charset="0"/>
              </a:rPr>
              <a:t>015</a:t>
            </a:r>
            <a:r>
              <a:rPr lang="ru-RU" sz="1600" smtClean="0">
                <a:solidFill>
                  <a:schemeClr val="hlink"/>
                </a:solidFill>
              </a:rPr>
              <a:t> г. N </a:t>
            </a:r>
            <a:r>
              <a:rPr lang="ru-RU" sz="1600" smtClean="0">
                <a:solidFill>
                  <a:schemeClr val="hlink"/>
                </a:solidFill>
                <a:latin typeface="Arial" charset="0"/>
              </a:rPr>
              <a:t>11</a:t>
            </a:r>
            <a:r>
              <a:rPr lang="ru-RU" sz="1600" smtClean="0"/>
              <a:t> </a:t>
            </a:r>
            <a:br>
              <a:rPr lang="ru-RU" sz="1600" smtClean="0"/>
            </a:br>
            <a:r>
              <a:rPr lang="ru-RU" sz="1600" smtClean="0">
                <a:solidFill>
                  <a:schemeClr val="accent2"/>
                </a:solidFill>
              </a:rPr>
              <a:t>ОБ УСТАНОВЛЕНИИ НАЛОГА НА ИМУЩЕСТВО ФИЗИЧЕСКИХ ЛИЦ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ru-RU" sz="900" smtClean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200" smtClean="0"/>
              <a:t>Налоговая база по налогу в отношении объектов налогообложения определяется исходя из их кадастровой стоимости.</a:t>
            </a:r>
          </a:p>
          <a:p>
            <a:pPr algn="ctr">
              <a:lnSpc>
                <a:spcPct val="80000"/>
              </a:lnSpc>
            </a:pPr>
            <a:r>
              <a:rPr lang="ru-RU" sz="1200" smtClean="0"/>
              <a:t>Налоговые ставки</a:t>
            </a:r>
          </a:p>
          <a:p>
            <a:pPr>
              <a:lnSpc>
                <a:spcPct val="80000"/>
              </a:lnSpc>
            </a:pPr>
            <a:r>
              <a:rPr lang="ru-RU" sz="1200" smtClean="0"/>
              <a:t>1.   01% в отношении:</a:t>
            </a:r>
          </a:p>
          <a:p>
            <a:pPr>
              <a:lnSpc>
                <a:spcPct val="80000"/>
              </a:lnSpc>
            </a:pPr>
            <a:r>
              <a:rPr lang="ru-RU" sz="1200" smtClean="0"/>
              <a:t>       -жилых домов ,жилых помещений;</a:t>
            </a:r>
          </a:p>
          <a:p>
            <a:pPr>
              <a:lnSpc>
                <a:spcPct val="80000"/>
              </a:lnSpc>
            </a:pPr>
            <a:r>
              <a:rPr lang="ru-RU" sz="1200" smtClean="0"/>
              <a:t>       -объектов незавершенного строительства в случае, если проектируемым назначением таких объектов является жилой дом;</a:t>
            </a:r>
          </a:p>
          <a:p>
            <a:pPr>
              <a:lnSpc>
                <a:spcPct val="80000"/>
              </a:lnSpc>
            </a:pPr>
            <a:r>
              <a:rPr lang="ru-RU" sz="1200" smtClean="0"/>
              <a:t>        -единых недвижимых комплексов в состав которых входит хотя бы одно жилое помещение/жилой дом/</a:t>
            </a:r>
          </a:p>
          <a:p>
            <a:pPr>
              <a:lnSpc>
                <a:spcPct val="80000"/>
              </a:lnSpc>
            </a:pPr>
            <a:r>
              <a:rPr lang="ru-RU" sz="1200" smtClean="0"/>
              <a:t>        -гаражей и машино- мест;</a:t>
            </a:r>
          </a:p>
          <a:p>
            <a:pPr>
              <a:lnSpc>
                <a:spcPct val="80000"/>
              </a:lnSpc>
            </a:pPr>
            <a:r>
              <a:rPr lang="ru-RU" sz="1200" smtClean="0"/>
              <a:t>        -хозяйственных строений или сооружений , площадь из которых не превышает 50квадратных метров т которые расположены на земельных участках , представленных для ведения личного подсобного , дачного  хозяйства, огородничества ,садоводства или индивидуального жилищного строительства;</a:t>
            </a:r>
          </a:p>
          <a:p>
            <a:pPr>
              <a:lnSpc>
                <a:spcPct val="80000"/>
              </a:lnSpc>
            </a:pPr>
            <a:r>
              <a:rPr lang="ru-RU" sz="1200" smtClean="0"/>
              <a:t>2.  2,0 процента в отношении объектов налогообложения , включая в перечень , определяемый в соотношении с п.7 ст.378.2 Налогового кодекса Российской Федерации , отношении объектов налогообложения предусмотренных абзацем вторым пункта 10 статьи 378.2 Налогового кодекса , атак же в отношении объектов налогообложения ,кадастровая стоимость каждого из которых превышает 300 миллионов рублей;</a:t>
            </a:r>
          </a:p>
          <a:p>
            <a:pPr>
              <a:lnSpc>
                <a:spcPct val="80000"/>
              </a:lnSpc>
            </a:pPr>
            <a:r>
              <a:rPr lang="ru-RU" sz="1200" smtClean="0"/>
              <a:t>3.  0,5 процентов в отношении прочих объектов налогообложения.</a:t>
            </a:r>
          </a:p>
          <a:p>
            <a:pPr>
              <a:lnSpc>
                <a:spcPct val="80000"/>
              </a:lnSpc>
            </a:pPr>
            <a:endParaRPr lang="ru-RU" sz="1200" smtClean="0"/>
          </a:p>
          <a:p>
            <a:pPr>
              <a:lnSpc>
                <a:spcPct val="80000"/>
              </a:lnSpc>
            </a:pPr>
            <a:r>
              <a:rPr lang="ru-RU" sz="1200" smtClean="0"/>
              <a:t> Для физических лиц ,имеющих в собственности имущество , являющееся объектом налогообложения на территории муниципального образования Бондаревский сельсовет сроки ,порядок уплаты и льготы установленные главой 32 Налогового кодекса Российской Федерации ,действуют в полном объеме.</a:t>
            </a:r>
          </a:p>
          <a:p>
            <a:pPr>
              <a:lnSpc>
                <a:spcPct val="80000"/>
              </a:lnSpc>
            </a:pPr>
            <a:endParaRPr lang="ru-RU" sz="9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000" smtClean="0"/>
          </a:p>
          <a:p>
            <a:pPr>
              <a:lnSpc>
                <a:spcPct val="80000"/>
              </a:lnSpc>
            </a:pPr>
            <a:endParaRPr lang="ru-RU" sz="7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931150" cy="1135063"/>
          </a:xfrm>
        </p:spPr>
        <p:txBody>
          <a:bodyPr/>
          <a:lstStyle/>
          <a:p>
            <a:pPr algn="ctr"/>
            <a:r>
              <a:rPr lang="ru-RU" sz="1600" smtClean="0">
                <a:solidFill>
                  <a:schemeClr val="hlink"/>
                </a:solidFill>
              </a:rPr>
              <a:t>Решение </a:t>
            </a:r>
            <a:r>
              <a:rPr lang="ru-RU" sz="1600" smtClean="0">
                <a:solidFill>
                  <a:schemeClr val="hlink"/>
                </a:solidFill>
                <a:latin typeface="Arial" charset="0"/>
              </a:rPr>
              <a:t>Совета депутатов </a:t>
            </a:r>
            <a:r>
              <a:rPr lang="ru-RU" sz="1600" smtClean="0">
                <a:solidFill>
                  <a:schemeClr val="hlink"/>
                </a:solidFill>
              </a:rPr>
              <a:t> </a:t>
            </a:r>
            <a:r>
              <a:rPr lang="ru-RU" sz="1600" smtClean="0">
                <a:solidFill>
                  <a:schemeClr val="hlink"/>
                </a:solidFill>
                <a:latin typeface="Arial" charset="0"/>
              </a:rPr>
              <a:t>Бондаревского сельсовета</a:t>
            </a:r>
            <a:r>
              <a:rPr lang="ru-RU" sz="1600" smtClean="0">
                <a:solidFill>
                  <a:schemeClr val="hlink"/>
                </a:solidFill>
              </a:rPr>
              <a:t> от </a:t>
            </a:r>
            <a:r>
              <a:rPr lang="ru-RU" sz="1600" smtClean="0">
                <a:solidFill>
                  <a:schemeClr val="hlink"/>
                </a:solidFill>
                <a:latin typeface="Arial" charset="0"/>
              </a:rPr>
              <a:t>14 ноября</a:t>
            </a:r>
            <a:r>
              <a:rPr lang="ru-RU" sz="1600" smtClean="0">
                <a:solidFill>
                  <a:schemeClr val="hlink"/>
                </a:solidFill>
              </a:rPr>
              <a:t> 20</a:t>
            </a:r>
            <a:r>
              <a:rPr lang="ru-RU" sz="1600" smtClean="0">
                <a:solidFill>
                  <a:schemeClr val="hlink"/>
                </a:solidFill>
                <a:latin typeface="Arial" charset="0"/>
              </a:rPr>
              <a:t>16</a:t>
            </a:r>
            <a:r>
              <a:rPr lang="ru-RU" sz="1600" smtClean="0">
                <a:solidFill>
                  <a:schemeClr val="hlink"/>
                </a:solidFill>
              </a:rPr>
              <a:t> г. N </a:t>
            </a:r>
            <a:r>
              <a:rPr lang="ru-RU" sz="1600" smtClean="0">
                <a:solidFill>
                  <a:schemeClr val="hlink"/>
                </a:solidFill>
                <a:latin typeface="Arial" charset="0"/>
              </a:rPr>
              <a:t>39</a:t>
            </a: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>
                <a:solidFill>
                  <a:schemeClr val="accent2"/>
                </a:solidFill>
              </a:rPr>
              <a:t>« ОБ УСТАНОВЛЕНИИ ЗЕМЕЛЬНОГО НАЛОГА»</a:t>
            </a:r>
            <a:r>
              <a:rPr lang="ru-RU" sz="160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ru-RU" sz="1600" smtClean="0">
                <a:solidFill>
                  <a:schemeClr val="accent2"/>
                </a:solidFill>
                <a:latin typeface="Arial" charset="0"/>
              </a:rPr>
            </a:br>
            <a:endParaRPr lang="ru-RU" sz="160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229600" cy="506412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400" smtClean="0"/>
          </a:p>
          <a:p>
            <a:pPr>
              <a:lnSpc>
                <a:spcPct val="80000"/>
              </a:lnSpc>
            </a:pPr>
            <a:endParaRPr lang="ru-RU" sz="4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900" smtClean="0"/>
              <a:t>                                                                                                    </a:t>
            </a:r>
            <a:endParaRPr lang="ru-RU" sz="16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/>
              <a:t>Налоговые ставки</a:t>
            </a:r>
          </a:p>
          <a:p>
            <a:pPr>
              <a:lnSpc>
                <a:spcPct val="80000"/>
              </a:lnSpc>
            </a:pPr>
            <a:r>
              <a:rPr lang="ru-RU" sz="1200" smtClean="0"/>
              <a:t>1.   0,3%в отношении земельных участков;</a:t>
            </a:r>
          </a:p>
          <a:p>
            <a:pPr>
              <a:lnSpc>
                <a:spcPct val="80000"/>
              </a:lnSpc>
            </a:pPr>
            <a:r>
              <a:rPr lang="ru-RU" sz="1200" smtClean="0"/>
              <a:t>-отнесенных к землям сельскохозяйственного назначения или к землям в составе зон сельскохозяйственного использования в населенных пунктах и используемых для сельскохозяйственного производства ;</a:t>
            </a:r>
          </a:p>
          <a:p>
            <a:pPr>
              <a:lnSpc>
                <a:spcPct val="80000"/>
              </a:lnSpc>
            </a:pPr>
            <a:r>
              <a:rPr lang="ru-RU" sz="1200" smtClean="0"/>
              <a:t>-занятых жилищным фондом и объектами инженерной инфраструктуры жилищно-коммунального комплекса/за исключением доли в праве на земельный участок, приходящийся  на объект , не относящийся  к жилищному фонду  и к объектам инженерной инфраструктуры жилищно-коммунального комплекса/ или приобретенных /представленных /для жилищного строительства;</a:t>
            </a:r>
          </a:p>
          <a:p>
            <a:pPr>
              <a:lnSpc>
                <a:spcPct val="80000"/>
              </a:lnSpc>
            </a:pPr>
            <a:r>
              <a:rPr lang="ru-RU" sz="1200" smtClean="0"/>
              <a:t>-приобретенных /представленных/ для личного подсобного хозяйства ,садоводства, огородничества или животноводства , а так же дачного хозяйства;</a:t>
            </a:r>
          </a:p>
          <a:p>
            <a:pPr>
              <a:lnSpc>
                <a:spcPct val="80000"/>
              </a:lnSpc>
            </a:pPr>
            <a:r>
              <a:rPr lang="ru-RU" sz="1200" smtClean="0"/>
              <a:t>-ограниченных в обороте в соответствии с законодательством Российской Федерации , предоставленных для обеспечения обороны, безопасности и таможенных нужд;</a:t>
            </a:r>
          </a:p>
          <a:p>
            <a:pPr>
              <a:lnSpc>
                <a:spcPct val="80000"/>
              </a:lnSpc>
            </a:pPr>
            <a:r>
              <a:rPr lang="ru-RU" sz="1200" smtClean="0"/>
              <a:t>2.  1,5%в отношении прочих земельных участков.</a:t>
            </a:r>
          </a:p>
          <a:p>
            <a:pPr>
              <a:lnSpc>
                <a:spcPct val="80000"/>
              </a:lnSpc>
            </a:pPr>
            <a:r>
              <a:rPr lang="ru-RU" sz="1200" smtClean="0"/>
              <a:t>Установить срок оплаты  по земельному налогу для налогоплательщиков-организаций не позднее 1 марта , следующего за истекшим налоговым периодом , а авансовых платежей по налогу- не позднее последнего числа месяца, следующего за отчетным налоговым периодом. Организации исчисляют суммы авансовых платежей по налогу по истечении первого ,второго, и третьего квартала текущего налогового периода  как одну четвертую соответствующей налоговой ставки процентной доли кадастровой стоимости земельного участка по состоянию на 1 января  текущего года ,являющегося налоговым периодом.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200" smtClean="0"/>
              <a:t>       Налогоплательщики , имеющие право на уменьшение налоговой базы ,должны представить документы, подтверждающие такое право , в налоговый орган по месту нахождения земельного участка в срок на1 февраля текущего года  либо в течении 30/тридцати/ дней с момента возникновения право на уменьшение налоговой базы.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200" smtClean="0"/>
          </a:p>
          <a:p>
            <a:pPr>
              <a:lnSpc>
                <a:spcPct val="80000"/>
              </a:lnSpc>
            </a:pPr>
            <a:endParaRPr lang="ru-RU" sz="12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295400"/>
          </a:xfrm>
        </p:spPr>
        <p:txBody>
          <a:bodyPr/>
          <a:lstStyle/>
          <a:p>
            <a:pPr algn="ctr"/>
            <a:r>
              <a:rPr lang="ru-RU" sz="2000" b="1" smtClean="0">
                <a:solidFill>
                  <a:schemeClr val="accent2"/>
                </a:solidFill>
              </a:rPr>
              <a:t>Структура налоговых и неналоговых</a:t>
            </a:r>
            <a:br>
              <a:rPr lang="ru-RU" sz="2000" b="1" smtClean="0">
                <a:solidFill>
                  <a:schemeClr val="accent2"/>
                </a:solidFill>
              </a:rPr>
            </a:br>
            <a:r>
              <a:rPr lang="ru-RU" sz="2000" b="1" smtClean="0">
                <a:solidFill>
                  <a:schemeClr val="accent2"/>
                </a:solidFill>
              </a:rPr>
              <a:t> доходов бюджета </a:t>
            </a:r>
            <a:br>
              <a:rPr lang="ru-RU" sz="2000" b="1" smtClean="0">
                <a:solidFill>
                  <a:schemeClr val="accent2"/>
                </a:solidFill>
              </a:rPr>
            </a:br>
            <a:r>
              <a:rPr lang="ru-RU" sz="2000" b="1" smtClean="0">
                <a:solidFill>
                  <a:schemeClr val="accent2"/>
                </a:solidFill>
              </a:rPr>
              <a:t>Бондаревского сельского поселения </a:t>
            </a:r>
            <a:r>
              <a:rPr lang="ru-RU" sz="2000" b="1" smtClean="0"/>
              <a:t> </a:t>
            </a:r>
            <a:br>
              <a:rPr lang="ru-RU" sz="2000" b="1" smtClean="0"/>
            </a:br>
            <a:r>
              <a:rPr lang="ru-RU" sz="2000" b="1" smtClean="0">
                <a:solidFill>
                  <a:schemeClr val="accent2"/>
                </a:solidFill>
              </a:rPr>
              <a:t>на 201</a:t>
            </a:r>
            <a:r>
              <a:rPr lang="ru-RU" sz="2000" b="1" smtClean="0">
                <a:solidFill>
                  <a:schemeClr val="accent2"/>
                </a:solidFill>
                <a:latin typeface="Arial" charset="0"/>
              </a:rPr>
              <a:t>9</a:t>
            </a:r>
            <a:r>
              <a:rPr lang="ru-RU" sz="2000" b="1" smtClean="0">
                <a:solidFill>
                  <a:schemeClr val="accent2"/>
                </a:solidFill>
              </a:rPr>
              <a:t> год</a:t>
            </a:r>
            <a:r>
              <a:rPr lang="ru-RU" sz="3800" smtClean="0">
                <a:latin typeface="Arial" charset="0"/>
              </a:rPr>
              <a:t> 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116013" y="1773238"/>
          <a:ext cx="7324725" cy="3895725"/>
        </p:xfrm>
        <a:graphic>
          <a:graphicData uri="http://schemas.openxmlformats.org/presentationml/2006/ole">
            <p:oleObj spid="_x0000_s56322" name="Диаграмма" r:id="rId3" imgW="7324677" imgH="3895750" progId="Excel.Chart.8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847725"/>
          </a:xfrm>
        </p:spPr>
        <p:txBody>
          <a:bodyPr/>
          <a:lstStyle/>
          <a:p>
            <a:pPr algn="ctr"/>
            <a:r>
              <a:rPr lang="ru-RU" altLang="ru-RU" sz="4800" smtClean="0"/>
              <a:t>Расходы бюджета</a:t>
            </a:r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611188" y="1600200"/>
            <a:ext cx="8208962" cy="4530725"/>
          </a:xfrm>
        </p:spPr>
        <p:txBody>
          <a:bodyPr/>
          <a:lstStyle/>
          <a:p>
            <a:r>
              <a:rPr lang="ru-RU" sz="1800" b="1" smtClean="0"/>
              <a:t>Расходы бюджета </a:t>
            </a:r>
            <a:r>
              <a:rPr lang="ru-RU" sz="1800" smtClean="0"/>
              <a:t>– выплачиваемые из бюджета денежные средства.</a:t>
            </a:r>
          </a:p>
          <a:p>
            <a:endParaRPr lang="ru-RU" sz="1000" smtClean="0"/>
          </a:p>
          <a:p>
            <a:pPr algn="just">
              <a:buFont typeface="Wingdings" pitchFamily="2" charset="2"/>
              <a:buNone/>
            </a:pPr>
            <a:r>
              <a:rPr lang="ru-RU" sz="1800" u="sng" smtClean="0"/>
              <a:t>Объём расходов </a:t>
            </a:r>
            <a:r>
              <a:rPr lang="ru-RU" sz="1800" smtClean="0"/>
              <a:t>определяется исходя из объёма средств, необходимых для исполнения установленных законодательством полномочий органов местного самоуправления .</a:t>
            </a:r>
          </a:p>
          <a:p>
            <a:pPr>
              <a:buFont typeface="Wingdings" pitchFamily="2" charset="2"/>
              <a:buNone/>
            </a:pPr>
            <a:r>
              <a:rPr lang="ru-RU" sz="1000" smtClean="0"/>
              <a:t> </a:t>
            </a:r>
          </a:p>
          <a:p>
            <a:pPr>
              <a:buFont typeface="Wingdings" pitchFamily="2" charset="2"/>
              <a:buNone/>
            </a:pPr>
            <a:r>
              <a:rPr lang="ru-RU" sz="1800" smtClean="0"/>
              <a:t>Расходы местного  бюджета </a:t>
            </a:r>
            <a:r>
              <a:rPr lang="ru-RU" sz="1800" u="sng" smtClean="0"/>
              <a:t>классифицируются</a:t>
            </a:r>
            <a:r>
              <a:rPr lang="ru-RU" sz="1800" smtClean="0"/>
              <a:t>:</a:t>
            </a:r>
          </a:p>
          <a:p>
            <a:pPr>
              <a:buFont typeface="Wingdings" pitchFamily="2" charset="2"/>
              <a:buNone/>
            </a:pPr>
            <a:r>
              <a:rPr lang="ru-RU" sz="1800" smtClean="0"/>
              <a:t>	•по разделам и подразделам</a:t>
            </a:r>
          </a:p>
          <a:p>
            <a:pPr>
              <a:buFont typeface="Wingdings" pitchFamily="2" charset="2"/>
              <a:buNone/>
            </a:pPr>
            <a:r>
              <a:rPr lang="ru-RU" sz="180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i="1" smtClean="0">
                <a:solidFill>
                  <a:srgbClr val="FF3300"/>
                </a:solidFill>
              </a:rPr>
              <a:t>Структура расходов бюджета МО </a:t>
            </a:r>
            <a:r>
              <a:rPr lang="ru-RU" sz="2800" i="1" smtClean="0">
                <a:solidFill>
                  <a:srgbClr val="FF3300"/>
                </a:solidFill>
                <a:latin typeface="Arial" charset="0"/>
              </a:rPr>
              <a:t>Бондаревское</a:t>
            </a:r>
            <a:r>
              <a:rPr lang="ru-RU" sz="2800" i="1" smtClean="0">
                <a:solidFill>
                  <a:srgbClr val="FF3300"/>
                </a:solidFill>
              </a:rPr>
              <a:t> сельское   поселение на 201</a:t>
            </a:r>
            <a:r>
              <a:rPr lang="ru-RU" sz="2800" i="1" smtClean="0">
                <a:solidFill>
                  <a:srgbClr val="FF3300"/>
                </a:solidFill>
                <a:latin typeface="Arial" charset="0"/>
              </a:rPr>
              <a:t>9</a:t>
            </a:r>
            <a:r>
              <a:rPr lang="ru-RU" sz="2800" i="1" smtClean="0">
                <a:solidFill>
                  <a:srgbClr val="FF3300"/>
                </a:solidFill>
              </a:rPr>
              <a:t> год, %</a:t>
            </a: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476250" y="1943100"/>
          <a:ext cx="8353425" cy="3086100"/>
        </p:xfrm>
        <a:graphic>
          <a:graphicData uri="http://schemas.openxmlformats.org/presentationml/2006/ole">
            <p:oleObj spid="_x0000_s57346" name="Диаграмма" r:id="rId3" imgW="8524946" imgH="3152851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0" y="333375"/>
            <a:ext cx="8964613" cy="981075"/>
          </a:xfrm>
        </p:spPr>
        <p:txBody>
          <a:bodyPr/>
          <a:lstStyle/>
          <a:p>
            <a:pPr algn="ctr"/>
            <a:r>
              <a:rPr lang="ru-RU" altLang="ru-RU" sz="3200" smtClean="0"/>
              <a:t>Расходы по подразделу</a:t>
            </a:r>
            <a:br>
              <a:rPr lang="ru-RU" altLang="ru-RU" sz="3200" smtClean="0"/>
            </a:br>
            <a:r>
              <a:rPr lang="ru-RU" altLang="ru-RU" sz="3200" smtClean="0"/>
              <a:t>«Дорожное хозяйство (дорожные фонды)»</a:t>
            </a:r>
          </a:p>
        </p:txBody>
      </p:sp>
      <p:sp>
        <p:nvSpPr>
          <p:cNvPr id="7171" name="TextBox 8"/>
          <p:cNvSpPr txBox="1">
            <a:spLocks noChangeArrowheads="1"/>
          </p:cNvSpPr>
          <p:nvPr/>
        </p:nvSpPr>
        <p:spPr bwMode="auto">
          <a:xfrm>
            <a:off x="5003800" y="2033588"/>
            <a:ext cx="3603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/>
          </a:p>
        </p:txBody>
      </p:sp>
      <p:sp>
        <p:nvSpPr>
          <p:cNvPr id="18" name="TextBox 17"/>
          <p:cNvSpPr txBox="1"/>
          <p:nvPr/>
        </p:nvSpPr>
        <p:spPr bwMode="auto">
          <a:xfrm>
            <a:off x="755650" y="2205038"/>
            <a:ext cx="2592388" cy="9159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2019 год</a:t>
            </a:r>
          </a:p>
          <a:p>
            <a:r>
              <a:rPr lang="ru-RU"/>
              <a:t>             1643,6</a:t>
            </a:r>
          </a:p>
          <a:p>
            <a:r>
              <a:rPr lang="ru-RU"/>
              <a:t>            (сумма)             </a:t>
            </a:r>
          </a:p>
        </p:txBody>
      </p:sp>
      <p:sp>
        <p:nvSpPr>
          <p:cNvPr id="22" name="TextBox 21"/>
          <p:cNvSpPr txBox="1"/>
          <p:nvPr/>
        </p:nvSpPr>
        <p:spPr bwMode="auto">
          <a:xfrm>
            <a:off x="3563938" y="2133600"/>
            <a:ext cx="2592387" cy="915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2020 год</a:t>
            </a:r>
          </a:p>
          <a:p>
            <a:r>
              <a:rPr lang="ru-RU"/>
              <a:t>              1701,5                                                                           </a:t>
            </a:r>
          </a:p>
          <a:p>
            <a:r>
              <a:rPr lang="ru-RU"/>
              <a:t>             (сумма)</a:t>
            </a:r>
          </a:p>
        </p:txBody>
      </p:sp>
      <p:sp>
        <p:nvSpPr>
          <p:cNvPr id="25" name="TextBox 24"/>
          <p:cNvSpPr txBox="1"/>
          <p:nvPr/>
        </p:nvSpPr>
        <p:spPr bwMode="auto">
          <a:xfrm>
            <a:off x="6300788" y="2060575"/>
            <a:ext cx="2592387" cy="915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2021 год</a:t>
            </a:r>
          </a:p>
          <a:p>
            <a:r>
              <a:rPr lang="ru-RU"/>
              <a:t>              1701,5</a:t>
            </a:r>
          </a:p>
          <a:p>
            <a:r>
              <a:rPr lang="ru-RU"/>
              <a:t>            (сумма)         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219200" y="3581400"/>
            <a:ext cx="7086600" cy="2514600"/>
          </a:xfrm>
          <a:prstGeom prst="round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1C1C0F"/>
                </a:solidFill>
              </a:rPr>
              <a:t>Основные мероприятия:</a:t>
            </a:r>
          </a:p>
          <a:p>
            <a:pPr algn="ctr"/>
            <a:endParaRPr lang="ru-RU">
              <a:solidFill>
                <a:srgbClr val="1C1C0F"/>
              </a:solidFill>
            </a:endParaRPr>
          </a:p>
          <a:p>
            <a:pPr algn="ctr"/>
            <a:r>
              <a:rPr lang="ru-RU">
                <a:solidFill>
                  <a:srgbClr val="1C1C0F"/>
                </a:solidFill>
              </a:rPr>
              <a:t>Содержание и ремонт автомобильных дорог местного значения (уборка снега с дорог, гредирование , ямочный ремонт и подсыпка в зимнее время дорог</a:t>
            </a:r>
          </a:p>
          <a:p>
            <a:pPr algn="ctr"/>
            <a:endParaRPr lang="ru-RU">
              <a:solidFill>
                <a:srgbClr val="1C1C0F"/>
              </a:solidFill>
            </a:endParaRPr>
          </a:p>
        </p:txBody>
      </p:sp>
      <p:sp>
        <p:nvSpPr>
          <p:cNvPr id="7176" name="TextBox 1"/>
          <p:cNvSpPr txBox="1">
            <a:spLocks noChangeArrowheads="1"/>
          </p:cNvSpPr>
          <p:nvPr/>
        </p:nvSpPr>
        <p:spPr bwMode="auto">
          <a:xfrm>
            <a:off x="725488" y="1682750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200" b="1"/>
              <a:t>Тыс.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0" y="333375"/>
            <a:ext cx="8964613" cy="981075"/>
          </a:xfrm>
        </p:spPr>
        <p:txBody>
          <a:bodyPr/>
          <a:lstStyle/>
          <a:p>
            <a:pPr algn="ctr"/>
            <a:r>
              <a:rPr lang="ru-RU" altLang="ru-RU" sz="3200" smtClean="0"/>
              <a:t>Расходы по подразделу</a:t>
            </a:r>
            <a:br>
              <a:rPr lang="ru-RU" altLang="ru-RU" sz="3200" smtClean="0"/>
            </a:br>
            <a:r>
              <a:rPr lang="ru-RU" altLang="ru-RU" sz="3200" smtClean="0"/>
              <a:t>«Благоустройство»</a:t>
            </a:r>
          </a:p>
        </p:txBody>
      </p:sp>
      <p:sp>
        <p:nvSpPr>
          <p:cNvPr id="8195" name="TextBox 8"/>
          <p:cNvSpPr txBox="1">
            <a:spLocks noChangeArrowheads="1"/>
          </p:cNvSpPr>
          <p:nvPr/>
        </p:nvSpPr>
        <p:spPr bwMode="auto">
          <a:xfrm>
            <a:off x="5003800" y="2033588"/>
            <a:ext cx="3603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/>
          </a:p>
        </p:txBody>
      </p:sp>
      <p:sp>
        <p:nvSpPr>
          <p:cNvPr id="18" name="TextBox 17"/>
          <p:cNvSpPr txBox="1"/>
          <p:nvPr/>
        </p:nvSpPr>
        <p:spPr bwMode="auto">
          <a:xfrm>
            <a:off x="755650" y="2205038"/>
            <a:ext cx="2592388" cy="9159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2018 год</a:t>
            </a:r>
          </a:p>
          <a:p>
            <a:r>
              <a:rPr lang="ru-RU"/>
              <a:t>              110,0</a:t>
            </a:r>
          </a:p>
          <a:p>
            <a:r>
              <a:rPr lang="ru-RU"/>
              <a:t>            (сумма)             </a:t>
            </a:r>
          </a:p>
        </p:txBody>
      </p:sp>
      <p:sp>
        <p:nvSpPr>
          <p:cNvPr id="22" name="TextBox 21"/>
          <p:cNvSpPr txBox="1"/>
          <p:nvPr/>
        </p:nvSpPr>
        <p:spPr bwMode="auto">
          <a:xfrm>
            <a:off x="3563938" y="2133600"/>
            <a:ext cx="2592387" cy="915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2019 год</a:t>
            </a:r>
          </a:p>
          <a:p>
            <a:r>
              <a:rPr lang="ru-RU"/>
              <a:t>               70,0                                                                             </a:t>
            </a:r>
          </a:p>
          <a:p>
            <a:r>
              <a:rPr lang="ru-RU"/>
              <a:t>             (сумма)</a:t>
            </a:r>
          </a:p>
        </p:txBody>
      </p:sp>
      <p:sp>
        <p:nvSpPr>
          <p:cNvPr id="25" name="TextBox 24"/>
          <p:cNvSpPr txBox="1"/>
          <p:nvPr/>
        </p:nvSpPr>
        <p:spPr bwMode="auto">
          <a:xfrm>
            <a:off x="6300788" y="2060575"/>
            <a:ext cx="2592387" cy="915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2020 год</a:t>
            </a:r>
          </a:p>
          <a:p>
            <a:r>
              <a:rPr lang="ru-RU"/>
              <a:t>              80,0</a:t>
            </a:r>
          </a:p>
          <a:p>
            <a:r>
              <a:rPr lang="ru-RU"/>
              <a:t>            (сумма)         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403350" y="3789363"/>
            <a:ext cx="6553200" cy="2808287"/>
          </a:xfrm>
          <a:prstGeom prst="round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1C1C0F"/>
                </a:solidFill>
              </a:rPr>
              <a:t>Основные мероприятия:</a:t>
            </a:r>
          </a:p>
          <a:p>
            <a:pPr algn="ctr"/>
            <a:endParaRPr lang="ru-RU">
              <a:solidFill>
                <a:srgbClr val="1C1C0F"/>
              </a:solidFill>
            </a:endParaRPr>
          </a:p>
          <a:p>
            <a:pPr>
              <a:buFont typeface="Times New Roman" charset="0"/>
              <a:buAutoNum type="arabicPeriod"/>
            </a:pPr>
            <a:r>
              <a:rPr lang="ru-RU" sz="1400">
                <a:solidFill>
                  <a:srgbClr val="1C1C0F"/>
                </a:solidFill>
              </a:rPr>
              <a:t>Создание условий для массового отдыха жителей поселения и организация обустройства мест массового отдыха населения;</a:t>
            </a:r>
          </a:p>
          <a:p>
            <a:pPr>
              <a:buFont typeface="Times New Roman" charset="0"/>
              <a:buAutoNum type="arabicPeriod"/>
            </a:pPr>
            <a:r>
              <a:rPr lang="ru-RU" sz="1400">
                <a:solidFill>
                  <a:srgbClr val="1C1C0F"/>
                </a:solidFill>
              </a:rPr>
              <a:t>Организация сбора и вывоза бытовых отходов и мусора;</a:t>
            </a:r>
          </a:p>
          <a:p>
            <a:pPr>
              <a:buFont typeface="Times New Roman" charset="0"/>
              <a:buAutoNum type="arabicPeriod"/>
            </a:pPr>
            <a:r>
              <a:rPr lang="ru-RU" sz="1400">
                <a:solidFill>
                  <a:srgbClr val="1C1C0F"/>
                </a:solidFill>
              </a:rPr>
              <a:t>Содержание мест захоронения.</a:t>
            </a:r>
          </a:p>
        </p:txBody>
      </p:sp>
      <p:sp>
        <p:nvSpPr>
          <p:cNvPr id="8200" name="TextBox 1"/>
          <p:cNvSpPr txBox="1">
            <a:spLocks noChangeArrowheads="1"/>
          </p:cNvSpPr>
          <p:nvPr/>
        </p:nvSpPr>
        <p:spPr bwMode="auto">
          <a:xfrm>
            <a:off x="725488" y="1682750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200" b="1"/>
              <a:t>Тыс.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1322387"/>
          </a:xfrm>
        </p:spPr>
        <p:txBody>
          <a:bodyPr/>
          <a:lstStyle/>
          <a:p>
            <a:pPr algn="ctr"/>
            <a:r>
              <a:rPr lang="ru-RU" altLang="ru-RU" sz="2000" b="1" smtClean="0">
                <a:solidFill>
                  <a:srgbClr val="FF3300"/>
                </a:solidFill>
              </a:rPr>
              <a:t>Межбюджетные трансферты  бюджету </a:t>
            </a:r>
            <a:r>
              <a:rPr lang="ru-RU" altLang="ru-RU" sz="2000" b="1" smtClean="0">
                <a:solidFill>
                  <a:srgbClr val="FF3300"/>
                </a:solidFill>
                <a:latin typeface="Arial" charset="0"/>
              </a:rPr>
              <a:t>Бондаревского</a:t>
            </a:r>
            <a:r>
              <a:rPr lang="ru-RU" altLang="ru-RU" sz="2000" b="1" smtClean="0">
                <a:solidFill>
                  <a:srgbClr val="FF3300"/>
                </a:solidFill>
              </a:rPr>
              <a:t> сельского поселения из бюджета Бейского </a:t>
            </a:r>
            <a:br>
              <a:rPr lang="ru-RU" altLang="ru-RU" sz="2000" b="1" smtClean="0">
                <a:solidFill>
                  <a:srgbClr val="FF3300"/>
                </a:solidFill>
              </a:rPr>
            </a:br>
            <a:r>
              <a:rPr lang="ru-RU" altLang="ru-RU" sz="2000" b="1" smtClean="0">
                <a:solidFill>
                  <a:srgbClr val="FF3300"/>
                </a:solidFill>
              </a:rPr>
              <a:t>муниципального района   </a:t>
            </a:r>
            <a:br>
              <a:rPr lang="ru-RU" altLang="ru-RU" sz="2000" b="1" smtClean="0">
                <a:solidFill>
                  <a:srgbClr val="FF3300"/>
                </a:solidFill>
              </a:rPr>
            </a:br>
            <a:r>
              <a:rPr lang="ru-RU" altLang="ru-RU" sz="2000" b="1" smtClean="0">
                <a:solidFill>
                  <a:srgbClr val="FF3300"/>
                </a:solidFill>
              </a:rPr>
              <a:t>в  201</a:t>
            </a:r>
            <a:r>
              <a:rPr lang="ru-RU" altLang="ru-RU" sz="2000" b="1" smtClean="0">
                <a:solidFill>
                  <a:srgbClr val="FF3300"/>
                </a:solidFill>
                <a:latin typeface="Arial" charset="0"/>
              </a:rPr>
              <a:t>9</a:t>
            </a:r>
            <a:r>
              <a:rPr lang="ru-RU" altLang="ru-RU" sz="2000" b="1" smtClean="0">
                <a:solidFill>
                  <a:srgbClr val="FF3300"/>
                </a:solidFill>
              </a:rPr>
              <a:t>-20</a:t>
            </a:r>
            <a:r>
              <a:rPr lang="ru-RU" altLang="ru-RU" sz="2000" b="1" smtClean="0">
                <a:solidFill>
                  <a:srgbClr val="FF3300"/>
                </a:solidFill>
                <a:latin typeface="Arial" charset="0"/>
              </a:rPr>
              <a:t>21</a:t>
            </a:r>
            <a:r>
              <a:rPr lang="ru-RU" altLang="ru-RU" sz="2000" b="1" smtClean="0">
                <a:solidFill>
                  <a:srgbClr val="FF3300"/>
                </a:solidFill>
              </a:rPr>
              <a:t>годы ,тыс.руб.</a:t>
            </a: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>
            <p:ph idx="1"/>
          </p:nvPr>
        </p:nvGraphicFramePr>
        <p:xfrm>
          <a:off x="609600" y="1828800"/>
          <a:ext cx="7996238" cy="4508500"/>
        </p:xfrm>
        <a:graphic>
          <a:graphicData uri="http://schemas.openxmlformats.org/presentationml/2006/ole">
            <p:oleObj spid="_x0000_s58370" name="Диаграмма" r:id="rId3" imgW="7315200" imgH="4124250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1650" y="228600"/>
            <a:ext cx="8261350" cy="2854325"/>
          </a:xfrm>
        </p:spPr>
        <p:txBody>
          <a:bodyPr/>
          <a:lstStyle/>
          <a:p>
            <a:pPr algn="ctr" eaLnBrk="1" hangingPunct="1"/>
            <a:r>
              <a:rPr lang="ru-RU" altLang="ru-RU" sz="2800" smtClean="0"/>
              <a:t>	</a:t>
            </a:r>
            <a:br>
              <a:rPr lang="ru-RU" altLang="ru-RU" sz="2800" smtClean="0"/>
            </a:br>
            <a:r>
              <a:rPr lang="ru-RU" altLang="ru-RU" sz="2800" smtClean="0">
                <a:latin typeface="Arial" charset="0"/>
                <a:cs typeface="Arial" charset="0"/>
              </a:rPr>
              <a:t/>
            </a:r>
            <a:br>
              <a:rPr lang="ru-RU" altLang="ru-RU" sz="2800" smtClean="0">
                <a:latin typeface="Arial" charset="0"/>
                <a:cs typeface="Arial" charset="0"/>
              </a:rPr>
            </a:br>
            <a:endParaRPr lang="ru-RU" altLang="ru-RU" sz="2800" b="1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644900"/>
            <a:ext cx="7777163" cy="2320925"/>
          </a:xfrm>
        </p:spPr>
        <p:txBody>
          <a:bodyPr/>
          <a:lstStyle/>
          <a:p>
            <a:pPr eaLnBrk="1" hangingPunct="1"/>
            <a:r>
              <a:rPr lang="ru-RU" altLang="ru-RU" sz="2000" b="1" i="1" smtClean="0"/>
              <a:t>Бюджет для граждан разрабатывается в целях ознакомления граждан с основными положениями проекта решения  о местном бюджете МО Бондаревский сельсовет   на 2019 – 2021 годы в доступной форме для широкого круга заинтересованных пользователей</a:t>
            </a:r>
            <a:endParaRPr lang="ru-RU" altLang="ru-RU" sz="2000" i="1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09713" y="6215063"/>
            <a:ext cx="68580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endParaRPr lang="ru-RU" sz="1600" b="1" kern="0" dirty="0">
              <a:latin typeface="+mn-lt"/>
            </a:endParaRPr>
          </a:p>
        </p:txBody>
      </p:sp>
      <p:pic>
        <p:nvPicPr>
          <p:cNvPr id="10" name="Picture 8" descr="j03012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2420938"/>
            <a:ext cx="1619250" cy="131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 smtClean="0">
                <a:latin typeface="Arial" charset="0"/>
              </a:rPr>
              <a:t>Межбюджетные отношения </a:t>
            </a:r>
          </a:p>
        </p:txBody>
      </p:sp>
      <p:graphicFrame>
        <p:nvGraphicFramePr>
          <p:cNvPr id="5139" name="Group 19"/>
          <p:cNvGraphicFramePr>
            <a:graphicFrameLocks noGrp="1"/>
          </p:cNvGraphicFramePr>
          <p:nvPr/>
        </p:nvGraphicFramePr>
        <p:xfrm>
          <a:off x="539750" y="1557338"/>
          <a:ext cx="8496300" cy="4892537"/>
        </p:xfrm>
        <a:graphic>
          <a:graphicData uri="http://schemas.openxmlformats.org/drawingml/2006/table">
            <a:tbl>
              <a:tblPr/>
              <a:tblGrid>
                <a:gridCol w="8496300"/>
              </a:tblGrid>
              <a:tr h="1152525">
                <a:tc>
                  <a:txBody>
                    <a:bodyPr/>
                    <a:lstStyle/>
                    <a:p>
                      <a:pPr marL="0" marR="0" lvl="0" indent="0" algn="just" defTabSz="10033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межбюджетные отношения - взаимоотношения между публично-правовыми образованиями по вопросам регулирования бюджетных правоотношений, организации и осуществления бюджетного процесса</a:t>
                      </a:r>
                    </a:p>
                    <a:p>
                      <a:pPr marL="0" marR="0" lvl="0" indent="0" algn="l" defTabSz="10033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81466" marR="81466" marT="43555" marB="43555" horzOverflow="overflow">
                    <a:lnL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E0E0C2"/>
                        </a:gs>
                        <a:gs pos="50000">
                          <a:schemeClr val="bg1"/>
                        </a:gs>
                        <a:gs pos="100000">
                          <a:srgbClr val="E0E0C2"/>
                        </a:gs>
                      </a:gsLst>
                      <a:lin ang="5400000"/>
                    </a:gradFill>
                  </a:tcPr>
                </a:tc>
              </a:tr>
              <a:tr h="815975">
                <a:tc>
                  <a:txBody>
                    <a:bodyPr/>
                    <a:lstStyle/>
                    <a:p>
                      <a:pPr marL="0" marR="0" lvl="0" indent="0" algn="l" defTabSz="10033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81466" marR="81466" marT="43555" marB="43555" horzOverflow="overflow">
                    <a:lnL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E0E0C2"/>
                        </a:gs>
                        <a:gs pos="50000">
                          <a:schemeClr val="bg1"/>
                        </a:gs>
                        <a:gs pos="100000">
                          <a:srgbClr val="E0E0C2"/>
                        </a:gs>
                      </a:gsLst>
                      <a:lin ang="5400000"/>
                    </a:gradFill>
                  </a:tcPr>
                </a:tc>
              </a:tr>
              <a:tr h="817563">
                <a:tc>
                  <a:txBody>
                    <a:bodyPr/>
                    <a:lstStyle/>
                    <a:p>
                      <a:pPr marL="0" marR="0" lvl="0" indent="0" algn="l" defTabSz="10033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81466" marR="81466" marT="43555" marB="43555" horzOverflow="overflow">
                    <a:lnL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E0E0C2"/>
                        </a:gs>
                        <a:gs pos="50000">
                          <a:schemeClr val="bg1"/>
                        </a:gs>
                        <a:gs pos="100000">
                          <a:srgbClr val="E0E0C2"/>
                        </a:gs>
                      </a:gsLst>
                      <a:lin ang="5400000"/>
                    </a:gradFill>
                  </a:tcPr>
                </a:tc>
              </a:tr>
              <a:tr h="771525">
                <a:tc>
                  <a:txBody>
                    <a:bodyPr/>
                    <a:lstStyle/>
                    <a:p>
                      <a:pPr marL="0" marR="0" lvl="0" indent="0" algn="l" defTabSz="10033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81466" marR="81466" marT="43555" marB="43555" horzOverflow="overflow">
                    <a:lnL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E0E0C2"/>
                        </a:gs>
                        <a:gs pos="50000">
                          <a:schemeClr val="bg1"/>
                        </a:gs>
                        <a:gs pos="100000">
                          <a:srgbClr val="E0E0C2"/>
                        </a:gs>
                      </a:gsLst>
                      <a:lin ang="5400000"/>
                    </a:gradFill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10033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81466" marR="81466" marT="43555" marB="43555" horzOverflow="overflow">
                    <a:lnL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E0E0C2"/>
                        </a:gs>
                        <a:gs pos="50000">
                          <a:schemeClr val="bg1"/>
                        </a:gs>
                        <a:gs pos="100000">
                          <a:srgbClr val="E0E0C2"/>
                        </a:gs>
                      </a:gsLst>
                      <a:lin ang="540000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6" name="Rectangle 4"/>
          <p:cNvSpPr>
            <a:spLocks noChangeArrowheads="1"/>
          </p:cNvSpPr>
          <p:nvPr/>
        </p:nvSpPr>
        <p:spPr bwMode="auto">
          <a:xfrm>
            <a:off x="2771775" y="5013325"/>
            <a:ext cx="468153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altLang="ru-RU">
                <a:solidFill>
                  <a:srgbClr val="000066"/>
                </a:solidFill>
              </a:rPr>
              <a:t>                                 </a:t>
            </a:r>
            <a:endParaRPr lang="en-US" altLang="ru-RU">
              <a:solidFill>
                <a:srgbClr val="000066"/>
              </a:solidFill>
            </a:endParaRPr>
          </a:p>
        </p:txBody>
      </p:sp>
      <p:sp>
        <p:nvSpPr>
          <p:cNvPr id="561157" name="Rectangle 5"/>
          <p:cNvSpPr>
            <a:spLocks noChangeArrowheads="1"/>
          </p:cNvSpPr>
          <p:nvPr/>
        </p:nvSpPr>
        <p:spPr bwMode="auto">
          <a:xfrm>
            <a:off x="4787900" y="1916113"/>
            <a:ext cx="43561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altLang="ru-RU" sz="1200">
                <a:solidFill>
                  <a:srgbClr val="000066"/>
                </a:solidFill>
              </a:rPr>
              <a:t>                                </a:t>
            </a:r>
            <a:endParaRPr lang="en-US" altLang="ru-RU">
              <a:solidFill>
                <a:srgbClr val="000066"/>
              </a:solidFill>
            </a:endParaRPr>
          </a:p>
        </p:txBody>
      </p:sp>
      <p:sp>
        <p:nvSpPr>
          <p:cNvPr id="561165" name="Rectangle 13"/>
          <p:cNvSpPr>
            <a:spLocks noChangeArrowheads="1"/>
          </p:cNvSpPr>
          <p:nvPr/>
        </p:nvSpPr>
        <p:spPr bwMode="auto">
          <a:xfrm>
            <a:off x="1331913" y="3068638"/>
            <a:ext cx="6769100" cy="573087"/>
          </a:xfrm>
          <a:prstGeom prst="rect">
            <a:avLst/>
          </a:prstGeom>
          <a:solidFill>
            <a:srgbClr val="FFFFFF">
              <a:alpha val="50195"/>
            </a:srgbClr>
          </a:solidFill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 lIns="77724" tIns="38862" rIns="77724" bIns="38862" anchor="ctr">
            <a:spAutoFit/>
          </a:bodyPr>
          <a:lstStyle/>
          <a:p>
            <a:pPr algn="ctr"/>
            <a:r>
              <a:rPr lang="ru-RU" altLang="ru-RU" sz="3200" b="1" i="1">
                <a:solidFill>
                  <a:schemeClr val="accent2"/>
                </a:solidFill>
              </a:rPr>
              <a:t>Население  2329</a:t>
            </a:r>
            <a:r>
              <a:rPr lang="ru-RU" altLang="ru-RU" sz="3200" b="1" i="1">
                <a:solidFill>
                  <a:srgbClr val="FF0066"/>
                </a:solidFill>
              </a:rPr>
              <a:t> человек</a:t>
            </a:r>
          </a:p>
        </p:txBody>
      </p:sp>
      <p:sp>
        <p:nvSpPr>
          <p:cNvPr id="561168" name="Rectangle 2"/>
          <p:cNvSpPr>
            <a:spLocks noChangeArrowheads="1"/>
          </p:cNvSpPr>
          <p:nvPr/>
        </p:nvSpPr>
        <p:spPr bwMode="auto">
          <a:xfrm>
            <a:off x="611188" y="404813"/>
            <a:ext cx="8229600" cy="595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3200" b="1">
                <a:solidFill>
                  <a:srgbClr val="660066"/>
                </a:solidFill>
              </a:rPr>
              <a:t>МО Бондаревское сельское поселение  </a:t>
            </a:r>
            <a:br>
              <a:rPr lang="ru-RU" altLang="ru-RU" sz="3200" b="1">
                <a:solidFill>
                  <a:srgbClr val="660066"/>
                </a:solidFill>
              </a:rPr>
            </a:br>
            <a:r>
              <a:rPr lang="ru-RU" altLang="ru-RU" sz="3200" b="1" i="1">
                <a:solidFill>
                  <a:srgbClr val="660066"/>
                </a:solidFill>
              </a:rPr>
              <a:t>на 01.01.2019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1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61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61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61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61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61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61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61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1156" grpId="0" build="p"/>
      <p:bldP spid="561157" grpId="0" build="p"/>
      <p:bldP spid="561165" grpId="0" animBg="1"/>
      <p:bldP spid="5611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755650" y="260350"/>
            <a:ext cx="8059738" cy="1008063"/>
          </a:xfrm>
        </p:spPr>
        <p:txBody>
          <a:bodyPr/>
          <a:lstStyle/>
          <a:p>
            <a:r>
              <a:rPr lang="ru-RU" altLang="ru-RU" sz="3200" smtClean="0"/>
              <a:t>Этапы составления и утверждения  бюджета</a:t>
            </a:r>
            <a:br>
              <a:rPr lang="ru-RU" altLang="ru-RU" sz="3200" smtClean="0"/>
            </a:br>
            <a:r>
              <a:rPr lang="ru-RU" altLang="ru-RU" sz="3200" smtClean="0"/>
              <a:t>МО Бондаревское сельское поселение</a:t>
            </a:r>
            <a:r>
              <a:rPr lang="ru-RU" altLang="ru-RU" sz="3200" smtClean="0">
                <a:latin typeface="Arial" charset="0"/>
              </a:rPr>
              <a:t> 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600001" y="1504851"/>
          <a:ext cx="8280921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21025" y="1773238"/>
            <a:ext cx="5903913" cy="1225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r>
              <a:rPr lang="ru-RU" sz="1200"/>
              <a:t>Работа по составлению проекта бюджета МО Бондаревское сельское поселение  начинается за 9 месяцев до начала очередного финансового года. Администрация сельского поселения   утверждает перечень мероприятий по разработке проекта бюджета, определяет ответственных исполнителей и сроки исполнения. Непосредственное составление  проекта бюджета осуществляет главный бухгалтер сельского поселения. </a:t>
            </a:r>
          </a:p>
        </p:txBody>
      </p:sp>
      <p:sp>
        <p:nvSpPr>
          <p:cNvPr id="8197" name="TextBox 7"/>
          <p:cNvSpPr txBox="1">
            <a:spLocks noChangeArrowheads="1"/>
          </p:cNvSpPr>
          <p:nvPr/>
        </p:nvSpPr>
        <p:spPr bwMode="auto">
          <a:xfrm>
            <a:off x="3113088" y="3141663"/>
            <a:ext cx="5903912" cy="1812925"/>
          </a:xfrm>
          <a:prstGeom prst="rect">
            <a:avLst/>
          </a:prstGeom>
          <a:solidFill>
            <a:srgbClr val="FFE8D1"/>
          </a:solidFill>
          <a:ln w="38100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/>
              <a:t>Сформированный проект бюджета МО Бондаревское сельское поселение глава  администрации  поселения  вносит на рассмотрение депутатам сельского поселения не позднее 15 ноября текущего года.</a:t>
            </a:r>
          </a:p>
          <a:p>
            <a:r>
              <a:rPr lang="ru-RU" altLang="ru-RU" sz="1100"/>
              <a:t>По проекту бюджета МО Бондаревское сельское поселение  проводятся публичные слушания. В слушаниях участвуют граждане, проживающие в Бондаревском сельском поселении   и обладающие активным избирательным правом, а также представители организаций, осуществляющих деятельность на территории Бондаревского сельского поселения. </a:t>
            </a:r>
          </a:p>
          <a:p>
            <a:pPr>
              <a:buFont typeface="Wingdings" pitchFamily="2" charset="2"/>
              <a:buNone/>
            </a:pPr>
            <a:r>
              <a:rPr lang="ru-RU" altLang="ru-RU" sz="1100"/>
              <a:t>Депутаты сельского поселения рассматривает проект бюджета МО Бондаревское сельское поселение  в двух чтениях.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19438" y="5445125"/>
            <a:ext cx="5905500" cy="1377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</a:ln>
        </p:spPr>
        <p:txBody>
          <a:bodyPr>
            <a:spAutoFit/>
          </a:bodyPr>
          <a:lstStyle/>
          <a:p>
            <a:endParaRPr lang="ru-RU" sz="500"/>
          </a:p>
          <a:p>
            <a:r>
              <a:rPr lang="ru-RU" sz="1200"/>
              <a:t>Проект бюджета МО Бондаревское сельское поселение  утверждается депутатами сельского поселения в форме решения  Совета депутатов сельского поселения. </a:t>
            </a:r>
          </a:p>
          <a:p>
            <a:r>
              <a:rPr lang="ru-RU" sz="1200"/>
              <a:t>Принятое  депутатами сельского поселения решение о местном бюджете МО Бондаревский сельсовет   подлежит обнародованию путем опубликования его в  районной  газете «Саянская Заря».</a:t>
            </a:r>
          </a:p>
          <a:p>
            <a:endParaRPr lang="ru-RU" sz="5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611188" y="455613"/>
            <a:ext cx="8532812" cy="1143000"/>
          </a:xfrm>
        </p:spPr>
        <p:txBody>
          <a:bodyPr/>
          <a:lstStyle/>
          <a:p>
            <a:pPr algn="ctr"/>
            <a:r>
              <a:rPr lang="ru-RU" altLang="ru-RU" sz="3200" smtClean="0"/>
              <a:t>Документы, на основании которых составляется проект бюджета </a:t>
            </a:r>
            <a:br>
              <a:rPr lang="ru-RU" altLang="ru-RU" sz="3200" smtClean="0"/>
            </a:br>
            <a:r>
              <a:rPr lang="ru-RU" altLang="ru-RU" sz="3200" smtClean="0"/>
              <a:t>МО Бондаревского сельс</a:t>
            </a:r>
            <a:r>
              <a:rPr lang="ru-RU" altLang="ru-RU" sz="3200" smtClean="0">
                <a:latin typeface="Arial" charset="0"/>
              </a:rPr>
              <a:t>овета</a:t>
            </a:r>
            <a:r>
              <a:rPr lang="ru-RU" altLang="ru-RU" sz="3600" smtClean="0"/>
              <a:t> </a:t>
            </a:r>
            <a:br>
              <a:rPr lang="ru-RU" altLang="ru-RU" sz="3600" smtClean="0"/>
            </a:br>
            <a:endParaRPr lang="ru-RU" altLang="ru-RU" sz="3600" smtClean="0"/>
          </a:p>
        </p:txBody>
      </p:sp>
      <p:pic>
        <p:nvPicPr>
          <p:cNvPr id="9219" name="Picture 19" descr="wide blue arrow with fade"/>
          <p:cNvPicPr>
            <a:picLocks noChangeAspect="1" noChangeArrowheads="1"/>
          </p:cNvPicPr>
          <p:nvPr/>
        </p:nvPicPr>
        <p:blipFill>
          <a:blip r:embed="rId2" cstate="print">
            <a:lum contrast="-6000"/>
          </a:blip>
          <a:srcRect/>
          <a:stretch>
            <a:fillRect/>
          </a:stretch>
        </p:blipFill>
        <p:spPr bwMode="auto">
          <a:xfrm>
            <a:off x="2816225" y="1557338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0"/>
          <p:cNvSpPr>
            <a:spLocks noChangeArrowheads="1"/>
          </p:cNvSpPr>
          <p:nvPr/>
        </p:nvSpPr>
        <p:spPr bwMode="auto">
          <a:xfrm>
            <a:off x="1554163" y="2060575"/>
            <a:ext cx="6697662" cy="646113"/>
          </a:xfrm>
          <a:prstGeom prst="rect">
            <a:avLst/>
          </a:prstGeom>
          <a:gradFill rotWithShape="1">
            <a:gsLst>
              <a:gs pos="0">
                <a:schemeClr val="accent5">
                  <a:lumMod val="90000"/>
                </a:schemeClr>
              </a:gs>
              <a:gs pos="100000">
                <a:srgbClr val="EAEAEA"/>
              </a:gs>
            </a:gsLst>
            <a:lin ang="5400000" scaled="1"/>
          </a:gradFill>
          <a:ln w="9525" algn="ctr">
            <a:solidFill>
              <a:schemeClr val="tx2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ClrTx/>
              <a:buSzTx/>
              <a:buFont typeface="Wingdings" pitchFamily="2" charset="2"/>
              <a:buNone/>
              <a:defRPr/>
            </a:pPr>
            <a:r>
              <a:rPr lang="ru-RU" sz="2000" dirty="0" smtClean="0"/>
              <a:t>Бюджетное послание Президента Российской Федерации</a:t>
            </a: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1547813" y="3151188"/>
            <a:ext cx="6704012" cy="925512"/>
          </a:xfrm>
          <a:prstGeom prst="rect">
            <a:avLst/>
          </a:prstGeom>
          <a:gradFill rotWithShape="1">
            <a:gsLst>
              <a:gs pos="0">
                <a:schemeClr val="accent5">
                  <a:lumMod val="90000"/>
                </a:schemeClr>
              </a:gs>
              <a:gs pos="100000">
                <a:srgbClr val="EAEAEA"/>
              </a:gs>
            </a:gsLst>
            <a:lin ang="5400000" scaled="1"/>
          </a:gradFill>
          <a:ln w="9525" algn="ctr">
            <a:solidFill>
              <a:schemeClr val="tx2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ru-RU" sz="2000"/>
              <a:t>Послание Председателя Правительства Республики Хакасия, в котором определяются основные направления бюджетной и налоговой политики</a:t>
            </a: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1547813" y="4292600"/>
            <a:ext cx="6697662" cy="650875"/>
          </a:xfrm>
          <a:prstGeom prst="rect">
            <a:avLst/>
          </a:prstGeom>
          <a:gradFill rotWithShape="1">
            <a:gsLst>
              <a:gs pos="0">
                <a:schemeClr val="accent5">
                  <a:lumMod val="90000"/>
                </a:schemeClr>
              </a:gs>
              <a:gs pos="100000">
                <a:srgbClr val="EAEAEA"/>
              </a:gs>
            </a:gsLst>
            <a:lin ang="5400000" scaled="1"/>
          </a:gradFill>
          <a:ln w="9525" algn="ctr">
            <a:solidFill>
              <a:schemeClr val="tx2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ru-RU" sz="2000"/>
              <a:t>Прогноз социально-экономического развития Бейского района</a:t>
            </a:r>
            <a:endParaRPr lang="ru-RU" alt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6" descr="Почтовая бумага"/>
          <p:cNvSpPr>
            <a:spLocks noChangeArrowheads="1"/>
          </p:cNvSpPr>
          <p:nvPr/>
        </p:nvSpPr>
        <p:spPr bwMode="auto">
          <a:xfrm>
            <a:off x="539750" y="1628775"/>
            <a:ext cx="8280400" cy="3024188"/>
          </a:xfrm>
          <a:prstGeom prst="horizontalScroll">
            <a:avLst>
              <a:gd name="adj" fmla="val 18792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altLang="ru-RU" sz="2400" b="1"/>
              <a:t>Местный бюджет  – это ежегодно </a:t>
            </a:r>
          </a:p>
          <a:p>
            <a:r>
              <a:rPr lang="ru-RU" altLang="ru-RU" sz="2400" b="1"/>
              <a:t>Утверждаемый Советом депутатов Бондаревского </a:t>
            </a:r>
          </a:p>
          <a:p>
            <a:r>
              <a:rPr lang="ru-RU" altLang="ru-RU" sz="2400" b="1"/>
              <a:t>сельсовета </a:t>
            </a:r>
          </a:p>
          <a:p>
            <a:r>
              <a:rPr lang="ru-RU" altLang="ru-RU" sz="2400" b="1"/>
              <a:t>свод доходов и расходов на очередной </a:t>
            </a:r>
          </a:p>
          <a:p>
            <a:r>
              <a:rPr lang="ru-RU" altLang="ru-RU" sz="2400" b="1"/>
              <a:t>финансовый год и плановый период (2 года)</a:t>
            </a:r>
          </a:p>
          <a:p>
            <a:endParaRPr lang="ru-RU" altLang="ru-RU"/>
          </a:p>
        </p:txBody>
      </p:sp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2771775" y="476250"/>
            <a:ext cx="4248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8A8A4C"/>
                </a:solidFill>
              </a:rPr>
              <a:t>Местный бюджет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 smtClean="0"/>
              <a:t>Основные цели бюджетной политики на 201</a:t>
            </a:r>
            <a:r>
              <a:rPr lang="ru-RU" altLang="ru-RU" sz="4000" b="1" smtClean="0">
                <a:latin typeface="Arial" charset="0"/>
              </a:rPr>
              <a:t>9</a:t>
            </a:r>
            <a:r>
              <a:rPr lang="ru-RU" altLang="ru-RU" sz="4000" b="1" smtClean="0"/>
              <a:t> – 20</a:t>
            </a:r>
            <a:r>
              <a:rPr lang="ru-RU" altLang="ru-RU" sz="4000" b="1" smtClean="0">
                <a:latin typeface="Arial" charset="0"/>
              </a:rPr>
              <a:t>21</a:t>
            </a:r>
            <a:r>
              <a:rPr lang="ru-RU" altLang="ru-RU" sz="4000" b="1" smtClean="0"/>
              <a:t> годы</a:t>
            </a:r>
          </a:p>
        </p:txBody>
      </p:sp>
      <p:graphicFrame>
        <p:nvGraphicFramePr>
          <p:cNvPr id="5141" name="Group 21"/>
          <p:cNvGraphicFramePr>
            <a:graphicFrameLocks noGrp="1"/>
          </p:cNvGraphicFramePr>
          <p:nvPr/>
        </p:nvGraphicFramePr>
        <p:xfrm>
          <a:off x="685800" y="1524000"/>
          <a:ext cx="8001000" cy="4680168"/>
        </p:xfrm>
        <a:graphic>
          <a:graphicData uri="http://schemas.openxmlformats.org/drawingml/2006/table">
            <a:tbl>
              <a:tblPr/>
              <a:tblGrid>
                <a:gridCol w="8001000"/>
              </a:tblGrid>
              <a:tr h="977900">
                <a:tc>
                  <a:txBody>
                    <a:bodyPr/>
                    <a:lstStyle/>
                    <a:p>
                      <a:pPr marL="0" marR="0" lvl="0" indent="0" algn="l" defTabSz="10033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Обеспечение сбалансированности и устойчивости бюджетной системы</a:t>
                      </a:r>
                    </a:p>
                    <a:p>
                      <a:pPr marL="0" marR="0" lvl="0" indent="0" algn="l" defTabSz="10033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81466" marR="81466" marT="43555" marB="43555" horzOverflow="overflow">
                    <a:lnL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E0E0C2"/>
                        </a:gs>
                        <a:gs pos="50000">
                          <a:schemeClr val="bg1"/>
                        </a:gs>
                        <a:gs pos="100000">
                          <a:srgbClr val="E0E0C2"/>
                        </a:gs>
                      </a:gsLst>
                      <a:lin ang="5400000"/>
                    </a:gradFill>
                  </a:tcPr>
                </a:tc>
              </a:tr>
              <a:tr h="976313">
                <a:tc>
                  <a:txBody>
                    <a:bodyPr/>
                    <a:lstStyle/>
                    <a:p>
                      <a:pPr marL="0" marR="0" lvl="0" indent="0" algn="l" defTabSz="10033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Повышение результативности бюджетных расходов, достижение установленных показателей</a:t>
                      </a:r>
                    </a:p>
                    <a:p>
                      <a:pPr marL="0" marR="0" lvl="0" indent="0" algn="l" defTabSz="10033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81466" marR="81466" marT="43555" marB="43555" horzOverflow="overflow">
                    <a:lnL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E0E0C2"/>
                        </a:gs>
                        <a:gs pos="50000">
                          <a:schemeClr val="bg1"/>
                        </a:gs>
                        <a:gs pos="100000">
                          <a:srgbClr val="E0E0C2"/>
                        </a:gs>
                      </a:gsLst>
                      <a:lin ang="5400000"/>
                    </a:gradFill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L="0" marR="0" lvl="0" indent="0" algn="l" defTabSz="10033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Обеспечение прозрачности и открытости бюджетного процесса для граждан</a:t>
                      </a:r>
                    </a:p>
                    <a:p>
                      <a:pPr marL="0" marR="0" lvl="0" indent="0" algn="l" defTabSz="10033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81466" marR="81466" marT="43555" marB="43555" horzOverflow="overflow">
                    <a:lnL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E0E0C2"/>
                        </a:gs>
                        <a:gs pos="50000">
                          <a:schemeClr val="bg1"/>
                        </a:gs>
                        <a:gs pos="100000">
                          <a:srgbClr val="E0E0C2"/>
                        </a:gs>
                      </a:gsLst>
                      <a:lin ang="5400000"/>
                    </a:gradFill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l" defTabSz="10033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81466" marR="81466" marT="43555" marB="43555" horzOverflow="overflow">
                    <a:lnL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E0E0C2"/>
                        </a:gs>
                        <a:gs pos="50000">
                          <a:schemeClr val="bg1"/>
                        </a:gs>
                        <a:gs pos="100000">
                          <a:srgbClr val="E0E0C2"/>
                        </a:gs>
                      </a:gsLst>
                      <a:lin ang="5400000"/>
                    </a:gradFill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10033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81466" marR="81466" marT="43555" marB="43555" horzOverflow="overflow">
                    <a:lnL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E0E0C2"/>
                        </a:gs>
                        <a:gs pos="50000">
                          <a:schemeClr val="bg1"/>
                        </a:gs>
                        <a:gs pos="100000">
                          <a:srgbClr val="E0E0C2"/>
                        </a:gs>
                      </a:gsLst>
                      <a:lin ang="540000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7938" y="0"/>
            <a:ext cx="8964612" cy="981075"/>
          </a:xfrm>
        </p:spPr>
        <p:txBody>
          <a:bodyPr/>
          <a:lstStyle/>
          <a:p>
            <a:pPr algn="ctr"/>
            <a:r>
              <a:rPr lang="ru-RU" altLang="ru-RU" sz="4800" smtClean="0"/>
              <a:t>Сбалансированность бюджета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4213" y="981075"/>
            <a:ext cx="8064500" cy="360363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5">
                    <a:lumMod val="10000"/>
                  </a:schemeClr>
                </a:solidFill>
              </a:rPr>
              <a:t>Расходы бюджета сопоставляются с доходами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4213" y="2079625"/>
            <a:ext cx="1584325" cy="43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</a:rPr>
              <a:t>Доходы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435475" y="1857375"/>
            <a:ext cx="1727200" cy="901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</a:rPr>
              <a:t>Дефицит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</a:rPr>
              <a:t>или 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</a:rPr>
              <a:t> Профицит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82850" y="2089150"/>
            <a:ext cx="1584325" cy="43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</a:rPr>
              <a:t>Расходы</a:t>
            </a:r>
          </a:p>
        </p:txBody>
      </p:sp>
      <p:sp>
        <p:nvSpPr>
          <p:cNvPr id="6151" name="TextBox 8"/>
          <p:cNvSpPr txBox="1">
            <a:spLocks noChangeArrowheads="1"/>
          </p:cNvSpPr>
          <p:nvPr/>
        </p:nvSpPr>
        <p:spPr bwMode="auto">
          <a:xfrm>
            <a:off x="5003800" y="2033588"/>
            <a:ext cx="3603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/>
          </a:p>
        </p:txBody>
      </p:sp>
      <p:sp>
        <p:nvSpPr>
          <p:cNvPr id="6152" name="TextBox 9"/>
          <p:cNvSpPr txBox="1">
            <a:spLocks noChangeArrowheads="1"/>
          </p:cNvSpPr>
          <p:nvPr/>
        </p:nvSpPr>
        <p:spPr bwMode="auto">
          <a:xfrm>
            <a:off x="4094163" y="2124075"/>
            <a:ext cx="3603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=</a:t>
            </a:r>
          </a:p>
        </p:txBody>
      </p:sp>
      <p:sp>
        <p:nvSpPr>
          <p:cNvPr id="6153" name="TextBox 10"/>
          <p:cNvSpPr txBox="1">
            <a:spLocks noChangeArrowheads="1"/>
          </p:cNvSpPr>
          <p:nvPr/>
        </p:nvSpPr>
        <p:spPr bwMode="auto">
          <a:xfrm>
            <a:off x="2268538" y="2111375"/>
            <a:ext cx="3587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-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667500" y="1682750"/>
            <a:ext cx="2081213" cy="612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</a:rPr>
              <a:t>Расходы </a:t>
            </a:r>
            <a:r>
              <a:rPr lang="ru-RU" dirty="0">
                <a:solidFill>
                  <a:srgbClr val="006600"/>
                </a:solidFill>
              </a:rPr>
              <a:t>больше</a:t>
            </a:r>
            <a:r>
              <a:rPr lang="ru-RU" dirty="0">
                <a:solidFill>
                  <a:srgbClr val="002060"/>
                </a:solidFill>
              </a:rPr>
              <a:t> доходов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667500" y="2425700"/>
            <a:ext cx="2081213" cy="696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</a:rPr>
              <a:t>Расходы </a:t>
            </a:r>
            <a:r>
              <a:rPr lang="ru-RU" dirty="0">
                <a:solidFill>
                  <a:srgbClr val="006600"/>
                </a:solidFill>
              </a:rPr>
              <a:t>меньше</a:t>
            </a:r>
            <a:r>
              <a:rPr lang="ru-RU" dirty="0">
                <a:solidFill>
                  <a:srgbClr val="002060"/>
                </a:solidFill>
              </a:rPr>
              <a:t> доходов</a:t>
            </a:r>
          </a:p>
        </p:txBody>
      </p:sp>
      <p:grpSp>
        <p:nvGrpSpPr>
          <p:cNvPr id="2" name="Группа 19"/>
          <p:cNvGrpSpPr>
            <a:grpSpLocks/>
          </p:cNvGrpSpPr>
          <p:nvPr/>
        </p:nvGrpSpPr>
        <p:grpSpPr bwMode="auto">
          <a:xfrm>
            <a:off x="725488" y="2903538"/>
            <a:ext cx="2592387" cy="1628775"/>
            <a:chOff x="717604" y="2961052"/>
            <a:chExt cx="2592288" cy="1627591"/>
          </a:xfrm>
        </p:grpSpPr>
        <p:sp>
          <p:nvSpPr>
            <p:cNvPr id="18" name="TextBox 17"/>
            <p:cNvSpPr txBox="1"/>
            <p:nvPr/>
          </p:nvSpPr>
          <p:spPr>
            <a:xfrm>
              <a:off x="717604" y="2961052"/>
              <a:ext cx="2592288" cy="118976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2019 год</a:t>
              </a:r>
            </a:p>
            <a:p>
              <a:r>
                <a:rPr lang="ru-RU"/>
                <a:t>Доходы         Расходы</a:t>
              </a:r>
            </a:p>
            <a:p>
              <a:r>
                <a:rPr lang="ru-RU"/>
                <a:t>11614,4         11769,4</a:t>
              </a:r>
            </a:p>
            <a:p>
              <a:r>
                <a:rPr lang="ru-RU"/>
                <a:t>(сумма)          (сумма)   </a:t>
              </a:r>
            </a:p>
          </p:txBody>
        </p:sp>
        <p:sp>
          <p:nvSpPr>
            <p:cNvPr id="19" name="Левая фигурная скобка 18"/>
            <p:cNvSpPr/>
            <p:nvPr/>
          </p:nvSpPr>
          <p:spPr>
            <a:xfrm rot="16200000">
              <a:off x="1852754" y="3461693"/>
              <a:ext cx="382310" cy="1871591"/>
            </a:xfrm>
            <a:prstGeom prst="leftBrace">
              <a:avLst/>
            </a:prstGeom>
            <a:noFill/>
            <a:ln w="25400">
              <a:solidFill>
                <a:schemeClr val="accent5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accent5">
                    <a:lumMod val="10000"/>
                  </a:schemeClr>
                </a:solidFill>
              </a:endParaRPr>
            </a:p>
          </p:txBody>
        </p:sp>
      </p:grpSp>
      <p:grpSp>
        <p:nvGrpSpPr>
          <p:cNvPr id="8" name="Группа 20"/>
          <p:cNvGrpSpPr>
            <a:grpSpLocks/>
          </p:cNvGrpSpPr>
          <p:nvPr/>
        </p:nvGrpSpPr>
        <p:grpSpPr bwMode="auto">
          <a:xfrm>
            <a:off x="3419475" y="3213100"/>
            <a:ext cx="2592388" cy="1751013"/>
            <a:chOff x="717604" y="2961054"/>
            <a:chExt cx="2592288" cy="1750158"/>
          </a:xfrm>
        </p:grpSpPr>
        <p:sp>
          <p:nvSpPr>
            <p:cNvPr id="22" name="TextBox 21"/>
            <p:cNvSpPr txBox="1"/>
            <p:nvPr/>
          </p:nvSpPr>
          <p:spPr>
            <a:xfrm>
              <a:off x="717604" y="2961054"/>
              <a:ext cx="2592288" cy="119004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2020 год</a:t>
              </a:r>
            </a:p>
            <a:p>
              <a:r>
                <a:rPr lang="ru-RU"/>
                <a:t>Доходы         Расходы</a:t>
              </a:r>
            </a:p>
            <a:p>
              <a:r>
                <a:rPr lang="ru-RU"/>
                <a:t>11914,3        12078,3</a:t>
              </a:r>
            </a:p>
            <a:p>
              <a:r>
                <a:rPr lang="ru-RU"/>
                <a:t>(сумма)          (сумма)</a:t>
              </a:r>
            </a:p>
          </p:txBody>
        </p:sp>
        <p:sp>
          <p:nvSpPr>
            <p:cNvPr id="23" name="Левая фигурная скобка 22"/>
            <p:cNvSpPr/>
            <p:nvPr/>
          </p:nvSpPr>
          <p:spPr>
            <a:xfrm rot="16200000">
              <a:off x="1822547" y="3584217"/>
              <a:ext cx="382401" cy="1871590"/>
            </a:xfrm>
            <a:prstGeom prst="leftBrace">
              <a:avLst/>
            </a:prstGeom>
            <a:noFill/>
            <a:ln w="25400">
              <a:solidFill>
                <a:schemeClr val="accent5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accent5">
                    <a:lumMod val="10000"/>
                  </a:schemeClr>
                </a:solidFill>
              </a:endParaRPr>
            </a:p>
          </p:txBody>
        </p:sp>
      </p:grpSp>
      <p:grpSp>
        <p:nvGrpSpPr>
          <p:cNvPr id="9" name="Группа 23"/>
          <p:cNvGrpSpPr>
            <a:grpSpLocks/>
          </p:cNvGrpSpPr>
          <p:nvPr/>
        </p:nvGrpSpPr>
        <p:grpSpPr bwMode="auto">
          <a:xfrm>
            <a:off x="6275388" y="3590925"/>
            <a:ext cx="2592387" cy="1804988"/>
            <a:chOff x="717604" y="2961053"/>
            <a:chExt cx="2592288" cy="1804382"/>
          </a:xfrm>
        </p:grpSpPr>
        <p:sp>
          <p:nvSpPr>
            <p:cNvPr id="25" name="TextBox 24"/>
            <p:cNvSpPr txBox="1"/>
            <p:nvPr/>
          </p:nvSpPr>
          <p:spPr>
            <a:xfrm>
              <a:off x="717604" y="2961053"/>
              <a:ext cx="2592288" cy="11902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2021 год</a:t>
              </a:r>
            </a:p>
            <a:p>
              <a:r>
                <a:rPr lang="ru-RU"/>
                <a:t>Доходы         Расходы</a:t>
              </a:r>
            </a:p>
            <a:p>
              <a:r>
                <a:rPr lang="ru-RU"/>
                <a:t>11934,3       12099,3</a:t>
              </a:r>
            </a:p>
            <a:p>
              <a:r>
                <a:rPr lang="ru-RU"/>
                <a:t>(сумма)         (сумма)</a:t>
              </a:r>
            </a:p>
          </p:txBody>
        </p:sp>
        <p:sp>
          <p:nvSpPr>
            <p:cNvPr id="26" name="Левая фигурная скобка 25"/>
            <p:cNvSpPr/>
            <p:nvPr/>
          </p:nvSpPr>
          <p:spPr>
            <a:xfrm rot="16200000">
              <a:off x="1774896" y="3638409"/>
              <a:ext cx="382460" cy="1871592"/>
            </a:xfrm>
            <a:prstGeom prst="leftBrace">
              <a:avLst/>
            </a:prstGeom>
            <a:noFill/>
            <a:ln w="25400">
              <a:solidFill>
                <a:schemeClr val="accent5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accent5">
                    <a:lumMod val="10000"/>
                  </a:schemeClr>
                </a:solidFill>
              </a:endParaRPr>
            </a:p>
          </p:txBody>
        </p:sp>
      </p:grpSp>
      <p:sp>
        <p:nvSpPr>
          <p:cNvPr id="27" name="Скругленный прямоугольник 26"/>
          <p:cNvSpPr/>
          <p:nvPr/>
        </p:nvSpPr>
        <p:spPr>
          <a:xfrm>
            <a:off x="1042988" y="5589588"/>
            <a:ext cx="6553200" cy="863600"/>
          </a:xfrm>
          <a:prstGeom prst="round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1C1C0F"/>
                </a:solidFill>
              </a:rPr>
              <a:t>Бюджет сбалансирован  с дефицитом на 2018г.-155,0 </a:t>
            </a:r>
          </a:p>
          <a:p>
            <a:pPr algn="ctr"/>
            <a:r>
              <a:rPr lang="ru-RU">
                <a:solidFill>
                  <a:srgbClr val="1C1C0F"/>
                </a:solidFill>
              </a:rPr>
              <a:t>                                                                      2019г.-164,0</a:t>
            </a:r>
          </a:p>
          <a:p>
            <a:pPr algn="ctr"/>
            <a:r>
              <a:rPr lang="ru-RU">
                <a:solidFill>
                  <a:srgbClr val="1C1C0F"/>
                </a:solidFill>
              </a:rPr>
              <a:t>                                                                      2020г.-165,0</a:t>
            </a:r>
          </a:p>
        </p:txBody>
      </p:sp>
      <p:sp>
        <p:nvSpPr>
          <p:cNvPr id="6160" name="TextBox 1"/>
          <p:cNvSpPr txBox="1">
            <a:spLocks noChangeArrowheads="1"/>
          </p:cNvSpPr>
          <p:nvPr/>
        </p:nvSpPr>
        <p:spPr bwMode="auto">
          <a:xfrm>
            <a:off x="725488" y="1682750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200" b="1"/>
              <a:t>Тыс. рублей</a:t>
            </a:r>
          </a:p>
        </p:txBody>
      </p:sp>
      <p:sp>
        <p:nvSpPr>
          <p:cNvPr id="3" name="Двойная стрелка влево/вправо 2"/>
          <p:cNvSpPr/>
          <p:nvPr/>
        </p:nvSpPr>
        <p:spPr>
          <a:xfrm>
            <a:off x="5873750" y="1914525"/>
            <a:ext cx="938213" cy="238125"/>
          </a:xfrm>
          <a:prstGeom prst="leftRightArrow">
            <a:avLst/>
          </a:prstGeom>
          <a:gradFill>
            <a:gsLst>
              <a:gs pos="0">
                <a:srgbClr val="006600"/>
              </a:gs>
              <a:gs pos="50000">
                <a:schemeClr val="bg1"/>
              </a:gs>
              <a:gs pos="100000">
                <a:srgbClr val="006600"/>
              </a:gs>
            </a:gsLst>
            <a:lin ang="5400000" scaled="0"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Двойная стрелка влево/вправо 27"/>
          <p:cNvSpPr/>
          <p:nvPr/>
        </p:nvSpPr>
        <p:spPr>
          <a:xfrm>
            <a:off x="5913438" y="2520950"/>
            <a:ext cx="858837" cy="211138"/>
          </a:xfrm>
          <a:prstGeom prst="leftRightArrow">
            <a:avLst/>
          </a:prstGeom>
          <a:gradFill>
            <a:gsLst>
              <a:gs pos="0">
                <a:srgbClr val="006600"/>
              </a:gs>
              <a:gs pos="50000">
                <a:schemeClr val="bg1"/>
              </a:gs>
              <a:gs pos="100000">
                <a:srgbClr val="006600"/>
              </a:gs>
            </a:gsLst>
            <a:lin ang="5400000" scaled="0"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>
          <a:xfrm>
            <a:off x="230188" y="0"/>
            <a:ext cx="7772400" cy="711200"/>
          </a:xfrm>
        </p:spPr>
        <p:txBody>
          <a:bodyPr/>
          <a:lstStyle/>
          <a:p>
            <a:pPr algn="ctr"/>
            <a:r>
              <a:rPr lang="ru-RU" altLang="ru-RU" sz="3600" smtClean="0">
                <a:solidFill>
                  <a:schemeClr val="accent2"/>
                </a:solidFill>
              </a:rPr>
              <a:t>Доходы местного  бюджета</a:t>
            </a:r>
          </a:p>
        </p:txBody>
      </p:sp>
      <p:sp>
        <p:nvSpPr>
          <p:cNvPr id="614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9575" y="1527175"/>
            <a:ext cx="2849563" cy="746125"/>
          </a:xfrm>
        </p:spPr>
        <p:txBody>
          <a:bodyPr/>
          <a:lstStyle/>
          <a:p>
            <a:r>
              <a:rPr lang="ru-RU" altLang="ru-RU" sz="2000" smtClean="0"/>
              <a:t>      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24275" y="3751263"/>
            <a:ext cx="2244725" cy="20986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>
                <a:solidFill>
                  <a:srgbClr val="000000"/>
                </a:solidFill>
              </a:rPr>
              <a:t>Статья 62 Бюджетного Кодекса Российской Федерации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969000" y="3751263"/>
            <a:ext cx="2347913" cy="21002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endParaRPr lang="ru-RU" sz="1200">
              <a:solidFill>
                <a:srgbClr val="000000"/>
              </a:solidFill>
            </a:endParaRPr>
          </a:p>
          <a:p>
            <a:pPr algn="ctr"/>
            <a:r>
              <a:rPr lang="ru-RU" sz="1200">
                <a:solidFill>
                  <a:srgbClr val="000000"/>
                </a:solidFill>
              </a:rPr>
              <a:t>Средства, получаемые из других бюджетов, а также от физических и юридических лиц, в том числе добровольные пожертвования.</a:t>
            </a:r>
            <a:endParaRPr lang="ru-RU" sz="1400">
              <a:solidFill>
                <a:srgbClr val="0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17638" y="3751263"/>
            <a:ext cx="2287587" cy="20986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>
                <a:solidFill>
                  <a:srgbClr val="000000"/>
                </a:solidFill>
              </a:rPr>
              <a:t>Земельный налог, налог на имущество физических лиц, налоговые доходы от федеральных налогов и сборов, в том числе налогов, предусмотренных специальными налоговыми режимами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2051050" y="2576513"/>
            <a:ext cx="936625" cy="7953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>
              <a:solidFill>
                <a:srgbClr val="FFFFE1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356100" y="2576513"/>
            <a:ext cx="863600" cy="7953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>
              <a:solidFill>
                <a:srgbClr val="FFFFE1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6588125" y="2576513"/>
            <a:ext cx="863600" cy="7953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>
              <a:solidFill>
                <a:srgbClr val="FFFFE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097588" y="1416050"/>
            <a:ext cx="1905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FFE1"/>
                </a:solidFill>
              </a:rPr>
              <a:t>Безвозмездные поступления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894138" y="1416050"/>
            <a:ext cx="1905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FFE1"/>
                </a:solidFill>
              </a:rPr>
              <a:t>Неналоговые доходы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609725" y="1416050"/>
            <a:ext cx="1905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FFE1"/>
                </a:solidFill>
              </a:rPr>
              <a:t>Налоговые доходы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Специальное оформление">
  <a:themeElements>
    <a:clrScheme name="1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2114</TotalTime>
  <Words>1297</Words>
  <Application>Microsoft Office PowerPoint</Application>
  <PresentationFormat>Экран (4:3)</PresentationFormat>
  <Paragraphs>178</Paragraphs>
  <Slides>20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Times New Roman</vt:lpstr>
      <vt:lpstr>Wingdings</vt:lpstr>
      <vt:lpstr>Слои</vt:lpstr>
      <vt:lpstr>1_Специальное оформление</vt:lpstr>
      <vt:lpstr>Диаграмма Microsoft Office Excel</vt:lpstr>
      <vt:lpstr>Диаграмма Microsoft Graph</vt:lpstr>
      <vt:lpstr>Слайд 1</vt:lpstr>
      <vt:lpstr>   </vt:lpstr>
      <vt:lpstr>Слайд 3</vt:lpstr>
      <vt:lpstr>Этапы составления и утверждения  бюджета МО Бондаревское сельское поселение </vt:lpstr>
      <vt:lpstr>Документы, на основании которых составляется проект бюджета  МО Бондаревского сельсовета  </vt:lpstr>
      <vt:lpstr>Слайд 6</vt:lpstr>
      <vt:lpstr>Основные цели бюджетной политики на 2019 – 2021 годы</vt:lpstr>
      <vt:lpstr>Сбалансированность бюджета</vt:lpstr>
      <vt:lpstr>Доходы местного  бюджета</vt:lpstr>
      <vt:lpstr>Бюджетообразующие (основные) налоги местного бюджета на 2017-2019 годы  </vt:lpstr>
      <vt:lpstr>Слайд 11</vt:lpstr>
      <vt:lpstr>Решение Совета депутатов МО Бондаревский сельсовет Бейский район от 22 октября 2015 г. N 11  ОБ УСТАНОВЛЕНИИ НАЛОГА НА ИМУЩЕСТВО ФИЗИЧЕСКИХ ЛИЦ</vt:lpstr>
      <vt:lpstr>Решение Совета депутатов  Бондаревского сельсовета от 14 ноября 2016 г. N 39 « ОБ УСТАНОВЛЕНИИ ЗЕМЕЛЬНОГО НАЛОГА» </vt:lpstr>
      <vt:lpstr>Структура налоговых и неналоговых  доходов бюджета  Бондаревского сельского поселения   на 2019 год </vt:lpstr>
      <vt:lpstr>Расходы бюджета</vt:lpstr>
      <vt:lpstr>Структура расходов бюджета МО Бондаревское сельское   поселение на 2019 год, %</vt:lpstr>
      <vt:lpstr>Расходы по подразделу «Дорожное хозяйство (дорожные фонды)»</vt:lpstr>
      <vt:lpstr>Расходы по подразделу «Благоустройство»</vt:lpstr>
      <vt:lpstr>Межбюджетные трансферты  бюджету Бондаревского сельского поселения из бюджета Бейского  муниципального района    в  2019-2021годы ,тыс.руб.</vt:lpstr>
      <vt:lpstr>Межбюджетные отношения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trofimova_ey</dc:creator>
  <cp:lastModifiedBy>Пользователь</cp:lastModifiedBy>
  <cp:revision>174</cp:revision>
  <cp:lastPrinted>2013-10-03T09:30:52Z</cp:lastPrinted>
  <dcterms:created xsi:type="dcterms:W3CDTF">2011-01-26T13:13:38Z</dcterms:created>
  <dcterms:modified xsi:type="dcterms:W3CDTF">2019-03-29T07:54:15Z</dcterms:modified>
</cp:coreProperties>
</file>