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93" r:id="rId2"/>
    <p:sldMasterId id="2147483705" r:id="rId3"/>
  </p:sldMasterIdLst>
  <p:sldIdLst>
    <p:sldId id="258" r:id="rId4"/>
    <p:sldId id="259" r:id="rId5"/>
    <p:sldId id="271" r:id="rId6"/>
    <p:sldId id="261" r:id="rId7"/>
    <p:sldId id="273" r:id="rId8"/>
    <p:sldId id="274" r:id="rId9"/>
    <p:sldId id="275" r:id="rId10"/>
    <p:sldId id="272" r:id="rId11"/>
    <p:sldId id="282" r:id="rId12"/>
    <p:sldId id="278" r:id="rId13"/>
    <p:sldId id="277" r:id="rId14"/>
    <p:sldId id="279" r:id="rId15"/>
    <p:sldId id="280" r:id="rId16"/>
    <p:sldId id="281" r:id="rId17"/>
    <p:sldId id="283" r:id="rId18"/>
    <p:sldId id="268" r:id="rId19"/>
    <p:sldId id="284" r:id="rId20"/>
    <p:sldId id="285" r:id="rId21"/>
    <p:sldId id="266" r:id="rId22"/>
    <p:sldId id="289" r:id="rId23"/>
    <p:sldId id="286" r:id="rId24"/>
    <p:sldId id="287" r:id="rId25"/>
    <p:sldId id="288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40EB2-0B83-406A-B07A-985B9227571E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55E10-7CA4-4FCA-A959-4304EE619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C590D-E460-440F-876D-65645E292A23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6F9E5-7F8F-4CEF-B541-AF009EE62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11D9C-3AEE-4328-84CB-8FDE13529F94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53608-183F-4CFA-B2EC-7BB093462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ABE17-9985-4D2E-9014-13C227003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Constantia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Constantia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F82D4B9A-ECC7-434C-8B3F-57711DE9BC7C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6C6A1641-EBAB-4CDC-9132-4912C86AA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D46C-1578-43BF-A46C-52B61072C53F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440D9-0BE0-41D5-8E9B-CECB3358B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Constantia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Constantia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083C1EEF-65D4-4971-9261-24AF0E53BDF3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1EC5E623-0E49-48C2-A41C-2FDB832B1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E711-CBB2-4364-9CE3-365BFE75D642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11F26-7337-442A-BDCC-F07DBF18C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05DD1-4FB2-4D95-80E1-FADC30CDFD40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F1B44-60F3-4E73-A2D4-79CDE391B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D0AEA-39E1-4FF2-AF50-ABCA55E2C4DD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1753-32B5-4257-9CFC-7AAF4C7FA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EFD46-69C5-428C-811F-EDA36F3F0BF2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0261E-0C0C-4CA5-A03F-0060DF276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E3763-4BBB-4191-9398-A361E93581E2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1A709-72B5-418D-8AC6-35BF88D8D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725E4-0C93-4BD4-AC44-E5CB559E5D4C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F500C-0128-421B-9B33-DBB5512A5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6789A-1FE1-4B1D-860C-F04C86652874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DCF80-35C4-46F2-A62C-972D5A6F6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74F6B-4B20-433F-8429-2CAE165D6B17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300C1-D14C-4993-9004-3F70732119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214FB-8613-433A-9DDC-46DF1191AD32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D4285-00C2-40CC-BD37-7495765D8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6D176BDF-B7E6-4F91-8E72-4527895EC92F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4BBC2D80-877C-4084-B11B-74AE1098E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7859C-9655-4A15-956E-206B36DA8330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BC74A-042D-4198-A079-0DD4D263C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4E4F2466-3CD0-4B06-BB76-E5686640F99E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5BC954E6-CCC3-4F53-9DA2-9FA621F02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AB13-731A-4758-BE44-4FEB7FF1322D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CB072-1362-4C5A-A25C-27F5D39F9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88CE1-E8E6-4E12-852B-3552A86E87B2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D685A-5CA5-4A5D-96BE-9B07BF56F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89A21-815A-4816-A74E-B7D867AE3E4C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DCE10-0099-4D20-A845-32E1D3383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BE6E8-9039-4E2F-BF73-7D3A1F3A04AE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85D4-AABE-4509-AF8C-66A4B9F8C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7782B-D7AD-42F0-931D-5A9AD375B2B7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E06CE-49B5-4BD1-AC76-4BC620E01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A2995-1911-4BD1-A433-786339448E0C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E070-275A-4663-95DF-2F7528D49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07688-49A8-45B8-9D6C-BB2815235D4A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3F097-229B-4645-9E80-B006B1205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673A9-A5EF-4757-BBBD-F0D0C41A1226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01F93-53E9-4517-A8FE-B0F732AFB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F3D83-768F-4F83-9DAE-DE48DB77C760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FEE2F-A584-4027-A948-B486695FA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45D74-613B-4F7A-AD94-A14F69093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1B87E-9F0B-4C8F-A1FA-D62BA9410F99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27627-B688-4ECE-8997-8A88A4363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9AD44-F624-4DA7-8B6F-F0E1339F689A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3CACD-CF1D-4B88-A201-248DEBB57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F5C64-2AA7-40E2-A1E9-7D26E26392CD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D79FD-503D-4111-908B-F2D25957C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F0533-C7E3-4FFD-9BCE-455AC24DF103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CCA59-C465-4F04-9ACF-FAAFF1875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AE8A-4435-4808-B33A-413FCAD2E28A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5581F-1783-477B-84BF-AF19839FE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A764E-837F-41FE-8663-70422B2678AC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4048-5EB9-4DAE-A2A1-363BB2412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EE93A1-CE0C-4C54-9501-F61CFE77DE3E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AFB13E-EE60-4DCD-877E-857F0FCB5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21" r:id="rId2"/>
    <p:sldLayoutId id="2147483846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47" r:id="rId9"/>
    <p:sldLayoutId id="2147483827" r:id="rId10"/>
    <p:sldLayoutId id="2147483828" r:id="rId11"/>
    <p:sldLayoutId id="214748384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7C90C54F-F009-45AA-8BEA-2277B65DFBC5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E41314DE-2929-40DE-B503-95271A1A5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2058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2062" name="Полилиния 11"/>
              <p:cNvPicPr>
                <a:picLocks noChangeArrowheads="1"/>
              </p:cNvPicPr>
              <p:nvPr/>
            </p:nvPicPr>
            <p:blipFill>
              <a:blip r:embed="rId14" cstate="email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30130" y="420408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>
                  <a:defRPr/>
                </a:pPr>
                <a:endParaRPr lang="en-US" altLang="ru-RU" smtClean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29" r:id="rId2"/>
    <p:sldLayoutId id="2147483850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51" r:id="rId9"/>
    <p:sldLayoutId id="2147483835" r:id="rId10"/>
    <p:sldLayoutId id="21474838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07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07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B677221D-0F33-4543-B1E8-390C5B375D5E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2EAE5A49-3793-42B6-A98D-FE2081FB3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081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37" r:id="rId2"/>
    <p:sldLayoutId id="2147483853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54" r:id="rId9"/>
    <p:sldLayoutId id="2147483843" r:id="rId10"/>
    <p:sldLayoutId id="2147483844" r:id="rId11"/>
    <p:sldLayoutId id="214748385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неизвестное фото 0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775" y="1412875"/>
            <a:ext cx="3421063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15"/>
          <p:cNvSpPr>
            <a:spLocks noChangeArrowheads="1" noChangeShapeType="1" noTextEdit="1"/>
          </p:cNvSpPr>
          <p:nvPr/>
        </p:nvSpPr>
        <p:spPr bwMode="auto">
          <a:xfrm>
            <a:off x="1331913" y="549275"/>
            <a:ext cx="6553200" cy="5919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72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Безопасность </a:t>
            </a:r>
          </a:p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 льду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Local Settings\Temporary Internet Files\Content.Word\led_1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333375"/>
            <a:ext cx="8424863" cy="59753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42913" y="981075"/>
            <a:ext cx="8358187" cy="367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just">
              <a:defRPr/>
            </a:pPr>
            <a:endParaRPr lang="ru-RU" altLang="ru-RU" sz="2400" b="1" dirty="0" smtClean="0">
              <a:solidFill>
                <a:prstClr val="black"/>
              </a:solidFill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Если температура воздуха выше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О</a:t>
            </a:r>
            <a: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 градусов держится более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3 дней</a:t>
            </a:r>
            <a: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, то прочность льда снижается на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25%.</a:t>
            </a:r>
          </a:p>
          <a:p>
            <a:pPr algn="just">
              <a:defRPr/>
            </a:pPr>
            <a:endParaRPr lang="ru-RU" altLang="ru-RU" sz="2400" b="1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229600" cy="10080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кроме этого нужно уметь различать прочный и непрочный лёд :</a:t>
            </a:r>
            <a:endParaRPr lang="ru-RU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00213"/>
            <a:ext cx="7775575" cy="4752975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ru-RU" altLang="ru-RU" sz="40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ПРОЧНЫЙ ЛЁД имеет оттенок: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СИНЕГО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ГОЛУБОГО или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ЗЕЛЕНОВАТОГО  цвета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Прочность белого льда в 2 раза ниже вышеперечисленных</a:t>
            </a:r>
          </a:p>
          <a:p>
            <a:pPr eaLnBrk="1" hangingPunct="1">
              <a:buFontTx/>
              <a:buChar char="-"/>
              <a:defRPr/>
            </a:pPr>
            <a:endParaRPr lang="ru-RU" altLang="ru-RU" sz="2800" b="1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Char char="-"/>
              <a:defRPr/>
            </a:pPr>
            <a:endParaRPr lang="ru-RU" altLang="ru-RU" sz="2800" b="1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229600" cy="10080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в свою очередь :</a:t>
            </a:r>
            <a:endParaRPr lang="ru-RU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00213"/>
            <a:ext cx="7775575" cy="4752975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ru-RU" altLang="ru-RU" sz="40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НЕПРОЧНЫЙ ЛЁД имеет оттенок: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Серого 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Матово-белого или желтоватого цвета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опасен также   рыхлый лёд</a:t>
            </a:r>
          </a:p>
          <a:p>
            <a:pPr eaLnBrk="1" hangingPunct="1">
              <a:buFontTx/>
              <a:buChar char="-"/>
              <a:defRPr/>
            </a:pPr>
            <a:endParaRPr lang="ru-RU" alt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Char char="-"/>
              <a:defRPr/>
            </a:pPr>
            <a:endParaRPr lang="ru-RU" altLang="ru-RU" sz="2800" b="1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8675" name="Объект 3"/>
          <p:cNvSpPr>
            <a:spLocks noGrp="1"/>
          </p:cNvSpPr>
          <p:nvPr>
            <p:ph sz="half" idx="2"/>
          </p:nvPr>
        </p:nvSpPr>
        <p:spPr>
          <a:xfrm>
            <a:off x="611188" y="1600200"/>
            <a:ext cx="8075612" cy="4525963"/>
          </a:xfrm>
        </p:spPr>
        <p:txBody>
          <a:bodyPr/>
          <a:lstStyle/>
          <a:p>
            <a:pPr eaLnBrk="1" hangingPunct="1"/>
            <a:r>
              <a:rPr lang="ru-RU" altLang="ru-RU" sz="4800" b="1" smtClean="0"/>
              <a:t>ПОМНИТЕ! </a:t>
            </a:r>
            <a:r>
              <a:rPr lang="ru-RU" altLang="ru-RU" sz="4800" smtClean="0"/>
              <a:t>что полагаться  только на цвет льда при оценке безопасности льда никогда не стоит!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981075"/>
            <a:ext cx="8229600" cy="85407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Экстренные ситуации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268538" y="1800225"/>
            <a:ext cx="1366837" cy="1619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750" y="3387725"/>
            <a:ext cx="36718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пострадавший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643438" y="1800225"/>
            <a:ext cx="1296987" cy="1619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64163" y="3387725"/>
            <a:ext cx="302418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спасатель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229600" cy="7223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делать, если ты провалился под лёд?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5040312"/>
          </a:xfrm>
        </p:spPr>
        <p:txBody>
          <a:bodyPr/>
          <a:lstStyle/>
          <a:p>
            <a:pPr algn="just" eaLnBrk="1" hangingPunct="1"/>
            <a:r>
              <a:rPr lang="ru-RU" altLang="ru-RU" sz="2400" smtClean="0"/>
              <a:t> </a:t>
            </a:r>
            <a:r>
              <a:rPr lang="ru-RU" altLang="ru-RU" sz="2400" b="1" smtClean="0">
                <a:solidFill>
                  <a:srgbClr val="000000"/>
                </a:solidFill>
              </a:rPr>
              <a:t>Не паникуйте, не делайте резких движений, стабилизируйте дыхание. Старайтесь не погружать голову под воду. Раскиньте руки в стороны и постарайтесь зацепиться за кромку льда, придав телу горизонтальное положение по направлению течения.</a:t>
            </a:r>
          </a:p>
          <a:p>
            <a:pPr algn="just" eaLnBrk="1" hangingPunct="1"/>
            <a:r>
              <a:rPr lang="ru-RU" altLang="ru-RU" sz="2400" b="1" smtClean="0">
                <a:solidFill>
                  <a:srgbClr val="000000"/>
                </a:solidFill>
              </a:rPr>
              <a:t>Попытайтесь осторожно налечь грудью на край льда и забросить одну, а потом другую ноги на лед. Если лед выдержал, перекатывайтесь а затем медленно ползите к берегу. Ползите в ту сторону, откуда пришли, ведь там лед уже проверен на прочность.</a:t>
            </a:r>
          </a:p>
          <a:p>
            <a:pPr algn="just" eaLnBrk="1" hangingPunct="1"/>
            <a:r>
              <a:rPr lang="ru-RU" altLang="ru-RU" sz="2400" b="1" smtClean="0">
                <a:solidFill>
                  <a:srgbClr val="000000"/>
                </a:solidFill>
              </a:rPr>
              <a:t>Если выбраться не получается зовите на помощь!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ПОМНИТЕ! Что: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Человек попавший в ледяную воду может окоченеть через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10-15 минут</a:t>
            </a:r>
            <a:r>
              <a:rPr lang="ru-RU" sz="3200" dirty="0" smtClean="0"/>
              <a:t> а через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ru-RU" sz="3200" dirty="0" smtClean="0"/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потерять сознание!</a:t>
            </a:r>
          </a:p>
          <a:p>
            <a:pPr eaLnBrk="1" hangingPunct="1">
              <a:defRPr/>
            </a:pPr>
            <a:r>
              <a:rPr lang="ru-RU" sz="3200" dirty="0" smtClean="0"/>
              <a:t>Время безопасного пребывания в воде:</a:t>
            </a:r>
          </a:p>
          <a:p>
            <a:pPr eaLnBrk="1" hangingPunct="1">
              <a:defRPr/>
            </a:pPr>
            <a:r>
              <a:rPr lang="ru-RU" sz="3200" dirty="0" smtClean="0"/>
              <a:t>При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– 15 </a:t>
            </a:r>
            <a:r>
              <a:rPr lang="ru-RU" sz="3200" dirty="0" smtClean="0"/>
              <a:t>градусах от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3,5 – 4,5 </a:t>
            </a:r>
            <a:r>
              <a:rPr lang="ru-RU" sz="3200" dirty="0" smtClean="0"/>
              <a:t>часов</a:t>
            </a:r>
          </a:p>
          <a:p>
            <a:pPr eaLnBrk="1" hangingPunct="1">
              <a:defRPr/>
            </a:pPr>
            <a:r>
              <a:rPr lang="ru-RU" sz="3200" dirty="0" smtClean="0"/>
              <a:t>При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2 - 3 </a:t>
            </a:r>
            <a:r>
              <a:rPr lang="ru-RU" sz="3200" dirty="0" smtClean="0"/>
              <a:t>градусах –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10 - 15</a:t>
            </a:r>
            <a:r>
              <a:rPr lang="ru-RU" sz="3200" dirty="0" smtClean="0"/>
              <a:t> минут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ПРАВИЛА: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/>
              <a:t>Добраться до тёплого(отапливаемого) помещения</a:t>
            </a:r>
          </a:p>
          <a:p>
            <a:pPr eaLnBrk="1" hangingPunct="1"/>
            <a:r>
              <a:rPr lang="ru-RU" altLang="ru-RU" sz="2800" b="1" smtClean="0"/>
              <a:t>Снять и отжать всю одежду</a:t>
            </a:r>
          </a:p>
          <a:p>
            <a:pPr eaLnBrk="1" hangingPunct="1"/>
            <a:r>
              <a:rPr lang="ru-RU" altLang="ru-RU" sz="2800" b="1" smtClean="0"/>
              <a:t>По возможности переодеться в сухую одежду</a:t>
            </a:r>
          </a:p>
          <a:p>
            <a:pPr eaLnBrk="1" hangingPunct="1"/>
            <a:r>
              <a:rPr lang="ru-RU" altLang="ru-RU" sz="2800" b="1" smtClean="0"/>
              <a:t>Выпить горячего чая с мёдом или малиной, укутаться</a:t>
            </a:r>
          </a:p>
          <a:p>
            <a:pPr eaLnBrk="1" hangingPunct="1"/>
            <a:r>
              <a:rPr lang="ru-RU" altLang="ru-RU" sz="2800" b="1" smtClean="0"/>
              <a:t>При необходимости вызвать скорую помощь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765175"/>
            <a:ext cx="8229600" cy="4957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000" smtClean="0">
                <a:solidFill>
                  <a:srgbClr val="0000FF"/>
                </a:solidFill>
              </a:rPr>
              <a:t>Однажды в холодную, зимнюю пору</a:t>
            </a:r>
          </a:p>
          <a:p>
            <a:pPr eaLnBrk="1" hangingPunct="1">
              <a:buFontTx/>
              <a:buNone/>
            </a:pPr>
            <a:r>
              <a:rPr lang="ru-RU" altLang="ru-RU" sz="2000" smtClean="0">
                <a:solidFill>
                  <a:srgbClr val="0000FF"/>
                </a:solidFill>
              </a:rPr>
              <a:t>Я из лесу вышел. Был сильный мороз.</a:t>
            </a:r>
          </a:p>
          <a:p>
            <a:pPr eaLnBrk="1" hangingPunct="1">
              <a:buFontTx/>
              <a:buNone/>
            </a:pPr>
            <a:r>
              <a:rPr lang="ru-RU" altLang="ru-RU" sz="2000" smtClean="0">
                <a:solidFill>
                  <a:srgbClr val="0000FF"/>
                </a:solidFill>
              </a:rPr>
              <a:t>Гляжу, опускается медленно в прорубь</a:t>
            </a:r>
          </a:p>
          <a:p>
            <a:pPr eaLnBrk="1" hangingPunct="1">
              <a:buFontTx/>
              <a:buNone/>
            </a:pPr>
            <a:r>
              <a:rPr lang="ru-RU" altLang="ru-RU" sz="2000" smtClean="0">
                <a:solidFill>
                  <a:srgbClr val="0000FF"/>
                </a:solidFill>
              </a:rPr>
              <a:t>Какой-то детина…торчит только нос!</a:t>
            </a:r>
          </a:p>
          <a:p>
            <a:pPr eaLnBrk="1" hangingPunct="1">
              <a:buFontTx/>
              <a:buNone/>
            </a:pPr>
            <a:r>
              <a:rPr lang="ru-RU" altLang="ru-RU" sz="2000" smtClean="0">
                <a:solidFill>
                  <a:srgbClr val="0000FF"/>
                </a:solidFill>
              </a:rPr>
              <a:t>Сначала я принял его за моржа.</a:t>
            </a:r>
          </a:p>
          <a:p>
            <a:pPr eaLnBrk="1" hangingPunct="1">
              <a:buFontTx/>
              <a:buNone/>
            </a:pPr>
            <a:r>
              <a:rPr lang="ru-RU" altLang="ru-RU" sz="2000" smtClean="0">
                <a:solidFill>
                  <a:srgbClr val="0000FF"/>
                </a:solidFill>
              </a:rPr>
              <a:t>«Спасите!»- вдруг крикнул детина, дрожа</a:t>
            </a:r>
            <a:r>
              <a:rPr lang="ru-RU" altLang="ru-RU" smtClean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16388" name="Picture 4" descr="C:\Users\Opon-hd\Desktop\073a58dd037dce2fc3a44edde6913a6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9291" y="3284984"/>
            <a:ext cx="5715000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81075"/>
            <a:ext cx="8229600" cy="4895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4400" smtClean="0"/>
              <a:t>  </a:t>
            </a:r>
            <a:r>
              <a:rPr lang="ru-RU" altLang="ru-RU" sz="4400" smtClean="0">
                <a:solidFill>
                  <a:srgbClr val="0000FF"/>
                </a:solidFill>
              </a:rPr>
              <a:t>Главная опасность на реке или пруду зимой а особенно в осенний период или в начале Весны – </a:t>
            </a:r>
            <a:r>
              <a:rPr lang="ru-RU" altLang="ru-RU" sz="4400" b="1" smtClean="0">
                <a:solidFill>
                  <a:srgbClr val="0000FF"/>
                </a:solidFill>
              </a:rPr>
              <a:t>когда лёд становится рыхлым и непрочным</a:t>
            </a:r>
            <a:r>
              <a:rPr lang="ru-RU" altLang="ru-RU" sz="4400" smtClean="0">
                <a:solidFill>
                  <a:srgbClr val="0000FF"/>
                </a:solidFill>
              </a:rPr>
              <a:t>. Поэтому необходимо соблюдать определённые правила.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Помните ребята!!!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вы провалились под лёд на реке с быстрым течением шансов остаться в живых – НЕТ!</a:t>
            </a:r>
          </a:p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 как сильное течение сразу же затаскивает под лёд и уносит!!!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ты СПАСАТЕЛЬ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>
                <a:srgbClr val="00B0F0"/>
              </a:buClr>
              <a:buSzPct val="70000"/>
              <a:buFont typeface="Wingdings 2" pitchFamily="18" charset="2"/>
              <a:buChar char=""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Вызовите службу спасения по номеру 112</a:t>
            </a:r>
          </a:p>
          <a:p>
            <a:pPr marL="342900" indent="-342900">
              <a:buClr>
                <a:srgbClr val="00B0F0"/>
              </a:buClr>
              <a:buSzPct val="70000"/>
              <a:buFont typeface="Wingdings 2" pitchFamily="18" charset="2"/>
              <a:buChar char=""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Вооружитесь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любой длинной палкой, </a:t>
            </a:r>
            <a:r>
              <a:rPr lang="ru-RU" alt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доскою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шестом, </a:t>
            </a:r>
            <a:r>
              <a:rPr lang="ru-RU" alt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веревкою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Можно связать  шарфы, ремни, одежду.</a:t>
            </a:r>
          </a:p>
          <a:p>
            <a:pPr marL="342900" indent="-342900">
              <a:buClr>
                <a:srgbClr val="00B0F0"/>
              </a:buClr>
              <a:buSzPct val="70000"/>
              <a:buFont typeface="Wingdings 2" pitchFamily="18" charset="2"/>
              <a:buChar char=""/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Ползите, широко расставляя при этом руки и ноги и толкая перед собою спасательные средства, по направлению  к полынье.</a:t>
            </a:r>
          </a:p>
          <a:p>
            <a:pPr marL="342900" indent="-342900">
              <a:buClr>
                <a:srgbClr val="00B0F0"/>
              </a:buClr>
              <a:buSzPct val="70000"/>
              <a:buFont typeface="Wingdings 2" pitchFamily="18" charset="2"/>
              <a:buChar char=""/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нескольких метрах от полыньи  бросьте пострадавшему веревку, край одежды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подайте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палку или шест.</a:t>
            </a:r>
            <a:endParaRPr lang="ru-RU" altLang="ru-RU" sz="2400" dirty="0">
              <a:solidFill>
                <a:srgbClr val="EEECE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нужна твоя помощь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>
                <a:solidFill>
                  <a:prstClr val="black"/>
                </a:solidFill>
              </a:rPr>
              <a:t>Доставьте пострадавшего в теплое место. Окажите ему помощь:</a:t>
            </a:r>
          </a:p>
          <a:p>
            <a:pPr eaLnBrk="1" hangingPunct="1">
              <a:defRPr/>
            </a:pPr>
            <a:r>
              <a:rPr lang="ru-RU" altLang="ru-RU" b="1" dirty="0">
                <a:solidFill>
                  <a:prstClr val="black"/>
                </a:solidFill>
              </a:rPr>
              <a:t>Снимите с него мокрую одежду</a:t>
            </a:r>
          </a:p>
          <a:p>
            <a:pPr eaLnBrk="1" hangingPunct="1">
              <a:defRPr/>
            </a:pPr>
            <a:r>
              <a:rPr lang="ru-RU" altLang="ru-RU" b="1" dirty="0">
                <a:solidFill>
                  <a:prstClr val="black"/>
                </a:solidFill>
              </a:rPr>
              <a:t>Энергично разотрите его тело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altLang="ru-RU" b="1" dirty="0">
                <a:solidFill>
                  <a:prstClr val="black"/>
                </a:solidFill>
              </a:rPr>
              <a:t>    (до покраснения кожи)</a:t>
            </a:r>
          </a:p>
          <a:p>
            <a:pPr eaLnBrk="1" hangingPunct="1">
              <a:defRPr/>
            </a:pPr>
            <a:r>
              <a:rPr lang="ru-RU" altLang="ru-RU" b="1" dirty="0">
                <a:solidFill>
                  <a:prstClr val="black"/>
                </a:solidFill>
              </a:rPr>
              <a:t>Напоите пострадавшего горячим чаем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altLang="ru-RU" b="1" dirty="0">
                <a:solidFill>
                  <a:prstClr val="black"/>
                </a:solidFill>
              </a:rPr>
              <a:t>    </a:t>
            </a:r>
            <a:r>
              <a:rPr lang="ru-RU" alt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(ни в коем случае нельзя давать пострадавшему алкоголь – это может привести к летальному исходу).</a:t>
            </a:r>
          </a:p>
          <a:p>
            <a:pPr eaLnBrk="1" hangingPunct="1">
              <a:defRPr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СПАСИБО ЗА ВНИМАНИЕ!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(ПОНИМАНИЕ)!</a:t>
            </a:r>
          </a:p>
          <a:p>
            <a:pPr eaLnBrk="1" hangingPunct="1">
              <a:defRPr/>
            </a:pPr>
            <a:r>
              <a:rPr lang="ru-RU" sz="4000" dirty="0" smtClean="0"/>
              <a:t>Помните что беду легче предупредить чем предотвратить!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44675"/>
            <a:ext cx="8229600" cy="10080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№ 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Постарайся без надобности никогда не выходить на лёд в необорудованных для этого местах а тем более предупреждающих об этом знаках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3068961"/>
            <a:ext cx="4038600" cy="3384376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16113"/>
            <a:ext cx="8229600" cy="10080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№ 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всё же соблазн выйти на лёд больше чувства собственного самосохранения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постарайся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выходить на лёд одному! 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9250" y="2924175"/>
            <a:ext cx="6329363" cy="1009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altLang="ru-RU" sz="2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Человек!  Ты – не пингвин.</a:t>
            </a:r>
          </a:p>
          <a:p>
            <a:pPr eaLnBrk="1" hangingPunct="1">
              <a:buFontTx/>
              <a:buNone/>
              <a:defRPr/>
            </a:pPr>
            <a:r>
              <a:rPr lang="ru-RU" altLang="ru-RU" sz="2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гуляй один средь льдин!</a:t>
            </a:r>
          </a:p>
        </p:txBody>
      </p:sp>
      <p:pic>
        <p:nvPicPr>
          <p:cNvPr id="19460" name="Picture 4" descr="неизвестное фото 0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195736" y="3861048"/>
            <a:ext cx="4968552" cy="2880321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0080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кроме этого следует знать, что :</a:t>
            </a:r>
            <a:endParaRPr lang="ru-RU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341438"/>
            <a:ext cx="7775575" cy="5111750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ru-RU" altLang="ru-RU" sz="2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Переходить водоём по льду только при хорошей видимости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Взять длинную палку или верёвку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Идя на лыжах расстегнуть крепления и снять темляки с лыжных палок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Спускаться там где нет промоин или вмёрзших в лёд кустов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Идти осторожно проверяя  перед собой лёд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отрывать подошвы ото льда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0080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добавление к сказанному :</a:t>
            </a:r>
            <a:endParaRPr lang="ru-RU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341438"/>
            <a:ext cx="7775575" cy="5111750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ru-RU" alt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нельзя ходить по льду во время оттепели, в одиночку, в темноте, с большим грузом;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идти по льду большой группе людей можно лишь при толщине льда не менее </a:t>
            </a:r>
            <a:r>
              <a:rPr lang="ru-RU" altLang="ru-RU" sz="3600" b="1" dirty="0" smtClean="0"/>
              <a:t>10 см в пресной воде и не менее 15 см в солёной</a:t>
            </a:r>
            <a:r>
              <a:rPr lang="ru-RU" alt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причём каждый человек должен идти на расстоянии </a:t>
            </a: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5-6 м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 от друга;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нельзя прыгать на льду и топать, проверяя его прочность, особенно возле берега, где движение воды истончает лёд;</a:t>
            </a:r>
          </a:p>
          <a:p>
            <a:pPr eaLnBrk="1" hangingPunct="1">
              <a:buFontTx/>
              <a:buChar char="-"/>
              <a:defRPr/>
            </a:pPr>
            <a:endParaRPr lang="ru-RU" altLang="ru-RU" sz="2800" b="1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229600" cy="10080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если ты РЫБАК :</a:t>
            </a:r>
            <a:endParaRPr lang="ru-RU" sz="4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7775575" cy="4321175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ru-RU" altLang="ru-RU" sz="2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 пробивай много лунок на близком к друг другу расстоянии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скапливайтесь на льду большими группами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Приобрети и одевай на рыбалке спасательный жилет, он поможет и на поверхности воды продержаться и спасателям в случае беды тебя будет легче заметить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00213"/>
            <a:ext cx="8229600" cy="10080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№ 3</a:t>
            </a: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Избегай мест где лёд может быть тонким!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2780928"/>
            <a:ext cx="4680520" cy="3528392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7813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Помните! что толщина льда не является одинаковой повсюду, т.е. даже в границах одного водоёма!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</TotalTime>
  <Words>728</Words>
  <Application>Microsoft Office PowerPoint</Application>
  <PresentationFormat>Экран (4:3)</PresentationFormat>
  <Paragraphs>82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Calibri</vt:lpstr>
      <vt:lpstr>Constantia</vt:lpstr>
      <vt:lpstr>Wingdings 2</vt:lpstr>
      <vt:lpstr>Times New Roman</vt:lpstr>
      <vt:lpstr>Поток</vt:lpstr>
      <vt:lpstr>1_Поток</vt:lpstr>
      <vt:lpstr>2_Поток</vt:lpstr>
      <vt:lpstr>Слайд 1</vt:lpstr>
      <vt:lpstr>Слайд 2</vt:lpstr>
      <vt:lpstr>Правило № 1  Постарайся без надобности никогда не выходить на лёд в необорудованных для этого местах а тем более предупреждающих об этом знаках</vt:lpstr>
      <vt:lpstr>Правило № 2 если всё же соблазн выйти на лёд больше чувства собственного самосохранения постарайся   не выходить на лёд одному! </vt:lpstr>
      <vt:lpstr>А кроме этого следует знать, что :</vt:lpstr>
      <vt:lpstr>В добавление к сказанному :</vt:lpstr>
      <vt:lpstr>А если ты РЫБАК :</vt:lpstr>
      <vt:lpstr>Правило № 3 Избегай мест где лёд может быть тонким!</vt:lpstr>
      <vt:lpstr>Помните! что толщина льда не является одинаковой повсюду, т.е. даже в границах одного водоёма!</vt:lpstr>
      <vt:lpstr>Слайд 10</vt:lpstr>
      <vt:lpstr>Слайд 11</vt:lpstr>
      <vt:lpstr>А кроме этого нужно уметь различать прочный и непрочный лёд :</vt:lpstr>
      <vt:lpstr>А в свою очередь :</vt:lpstr>
      <vt:lpstr>Слайд 14</vt:lpstr>
      <vt:lpstr>Экстренные ситуации</vt:lpstr>
      <vt:lpstr>Что делать, если ты провалился под лёд?</vt:lpstr>
      <vt:lpstr>ПОМНИТЕ! Что:</vt:lpstr>
      <vt:lpstr>ОБЩИЕ ПРАВИЛА:</vt:lpstr>
      <vt:lpstr>Слайд 19</vt:lpstr>
      <vt:lpstr>Помните ребята!!!</vt:lpstr>
      <vt:lpstr>Когда ты СПАСАТЕЛЬ</vt:lpstr>
      <vt:lpstr>Если нужна твоя помощь</vt:lpstr>
      <vt:lpstr>Слайд 23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29</cp:revision>
  <dcterms:created xsi:type="dcterms:W3CDTF">2015-04-19T16:09:21Z</dcterms:created>
  <dcterms:modified xsi:type="dcterms:W3CDTF">2019-12-09T04:44:11Z</dcterms:modified>
</cp:coreProperties>
</file>